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66" r:id="rId3"/>
    <p:sldId id="275" r:id="rId4"/>
    <p:sldId id="263" r:id="rId5"/>
    <p:sldId id="269" r:id="rId6"/>
    <p:sldId id="267" r:id="rId7"/>
    <p:sldId id="268" r:id="rId8"/>
    <p:sldId id="270" r:id="rId9"/>
    <p:sldId id="271" r:id="rId10"/>
    <p:sldId id="273" r:id="rId11"/>
    <p:sldId id="274" r:id="rId12"/>
    <p:sldId id="272" r:id="rId13"/>
    <p:sldId id="277" r:id="rId14"/>
    <p:sldId id="278" r:id="rId15"/>
    <p:sldId id="276" r:id="rId16"/>
    <p:sldId id="279" r:id="rId17"/>
    <p:sldId id="283" r:id="rId18"/>
    <p:sldId id="280" r:id="rId19"/>
    <p:sldId id="284" r:id="rId20"/>
    <p:sldId id="285" r:id="rId21"/>
    <p:sldId id="286" r:id="rId22"/>
    <p:sldId id="287" r:id="rId23"/>
    <p:sldId id="288" r:id="rId24"/>
    <p:sldId id="289" r:id="rId25"/>
    <p:sldId id="281" r:id="rId26"/>
    <p:sldId id="282"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3] [3] [2]" lastIdx="1" clrIdx="6"/>
  <p:cmAuthor id="1" name="Microsoft Office User" initials="Office [3]" lastIdx="1" clrIdx="0"/>
  <p:cmAuthor id="8" name="Microsoft Office User" initials="Office [3] [3] [2] [2]" lastIdx="1" clrIdx="7"/>
  <p:cmAuthor id="2" name="Microsoft Office User" initials="Office [3] [2]" lastIdx="1" clrIdx="1"/>
  <p:cmAuthor id="9" name="Microsoft Office User" initials="Office [3] [3] [2] [2] [2]" lastIdx="1" clrIdx="8"/>
  <p:cmAuthor id="3" name="Microsoft Office User" initials="Office [3] [2] [2]" lastIdx="1" clrIdx="2"/>
  <p:cmAuthor id="10" name="Microsoft Office User" initials="Office [3] [3] [2] [2] [2] [2]" lastIdx="1" clrIdx="9"/>
  <p:cmAuthor id="4" name="Microsoft Office User" initials="Office [3] [2] [2] [2]" lastIdx="1" clrIdx="3"/>
  <p:cmAuthor id="11" name="Microsoft Office User" initials="Office [3] [3] [2] [2] [2] [2] [2]" lastIdx="1" clrIdx="10"/>
  <p:cmAuthor id="5" name="Microsoft Office User" initials="Office [3] [2] [2] [2] [2]" lastIdx="1" clrIdx="4"/>
  <p:cmAuthor id="6" name="Microsoft Office User" initials="Office [3] [3]"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F2C59"/>
    <a:srgbClr val="CA1F27"/>
    <a:srgbClr val="EDAB20"/>
    <a:srgbClr val="198599"/>
    <a:srgbClr val="009E48"/>
    <a:srgbClr val="C92127"/>
    <a:srgbClr val="1A8598"/>
    <a:srgbClr val="029D49"/>
    <a:srgbClr val="EDAB21"/>
    <a:srgbClr val="007F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6" autoAdjust="0"/>
    <p:restoredTop sz="95046" autoAdjust="0"/>
  </p:normalViewPr>
  <p:slideViewPr>
    <p:cSldViewPr snapToGrid="0" snapToObjects="1">
      <p:cViewPr varScale="1">
        <p:scale>
          <a:sx n="66" d="100"/>
          <a:sy n="66" d="100"/>
        </p:scale>
        <p:origin x="912" y="60"/>
      </p:cViewPr>
      <p:guideLst/>
    </p:cSldViewPr>
  </p:slideViewPr>
  <p:notesTextViewPr>
    <p:cViewPr>
      <p:scale>
        <a:sx n="55" d="100"/>
        <a:sy n="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1208F8-C77B-D74F-B744-251287BDCA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BC6985-D59B-ED4C-A70C-2CC55C24F9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7B4C-DAAA-FF42-ACC3-9082998C8051}" type="datetimeFigureOut">
              <a:rPr lang="en-US" smtClean="0"/>
              <a:t>6/10/2025</a:t>
            </a:fld>
            <a:endParaRPr lang="en-US"/>
          </a:p>
        </p:txBody>
      </p:sp>
      <p:sp>
        <p:nvSpPr>
          <p:cNvPr id="4" name="Footer Placeholder 3">
            <a:extLst>
              <a:ext uri="{FF2B5EF4-FFF2-40B4-BE49-F238E27FC236}">
                <a16:creationId xmlns:a16="http://schemas.microsoft.com/office/drawing/2014/main" id="{051E5110-3723-1A4C-BFBF-177D32FB58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4C7CFF-5960-0D4B-B26E-EF7C0C1C7D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680314-2679-CC4D-9663-C842C457AE93}" type="slidenum">
              <a:rPr lang="en-US" smtClean="0"/>
              <a:t>‹#›</a:t>
            </a:fld>
            <a:endParaRPr lang="en-US"/>
          </a:p>
        </p:txBody>
      </p:sp>
    </p:spTree>
    <p:extLst>
      <p:ext uri="{BB962C8B-B14F-4D97-AF65-F5344CB8AC3E}">
        <p14:creationId xmlns:p14="http://schemas.microsoft.com/office/powerpoint/2010/main" val="2895943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8709531"/>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Open Sans Regular"/>
      </a:defRPr>
    </a:lvl1pPr>
    <a:lvl2pPr indent="228600" latinLnBrk="0">
      <a:defRPr sz="1200">
        <a:latin typeface="+mj-lt"/>
        <a:ea typeface="+mj-ea"/>
        <a:cs typeface="+mj-cs"/>
        <a:sym typeface="Open Sans Regular"/>
      </a:defRPr>
    </a:lvl2pPr>
    <a:lvl3pPr indent="457200" latinLnBrk="0">
      <a:defRPr sz="1200">
        <a:latin typeface="+mj-lt"/>
        <a:ea typeface="+mj-ea"/>
        <a:cs typeface="+mj-cs"/>
        <a:sym typeface="Open Sans Regular"/>
      </a:defRPr>
    </a:lvl3pPr>
    <a:lvl4pPr indent="685800" latinLnBrk="0">
      <a:defRPr sz="1200">
        <a:latin typeface="+mj-lt"/>
        <a:ea typeface="+mj-ea"/>
        <a:cs typeface="+mj-cs"/>
        <a:sym typeface="Open Sans Regular"/>
      </a:defRPr>
    </a:lvl4pPr>
    <a:lvl5pPr indent="914400" latinLnBrk="0">
      <a:defRPr sz="1200">
        <a:latin typeface="+mj-lt"/>
        <a:ea typeface="+mj-ea"/>
        <a:cs typeface="+mj-cs"/>
        <a:sym typeface="Open Sans Regular"/>
      </a:defRPr>
    </a:lvl5pPr>
    <a:lvl6pPr indent="1143000" latinLnBrk="0">
      <a:defRPr sz="1200">
        <a:latin typeface="+mj-lt"/>
        <a:ea typeface="+mj-ea"/>
        <a:cs typeface="+mj-cs"/>
        <a:sym typeface="Open Sans Regular"/>
      </a:defRPr>
    </a:lvl6pPr>
    <a:lvl7pPr indent="1371600" latinLnBrk="0">
      <a:defRPr sz="1200">
        <a:latin typeface="+mj-lt"/>
        <a:ea typeface="+mj-ea"/>
        <a:cs typeface="+mj-cs"/>
        <a:sym typeface="Open Sans Regular"/>
      </a:defRPr>
    </a:lvl7pPr>
    <a:lvl8pPr indent="1600200" latinLnBrk="0">
      <a:defRPr sz="1200">
        <a:latin typeface="+mj-lt"/>
        <a:ea typeface="+mj-ea"/>
        <a:cs typeface="+mj-cs"/>
        <a:sym typeface="Open Sans Regular"/>
      </a:defRPr>
    </a:lvl8pPr>
    <a:lvl9pPr indent="1828800" latinLnBrk="0">
      <a:defRPr sz="1200">
        <a:latin typeface="+mj-lt"/>
        <a:ea typeface="+mj-ea"/>
        <a:cs typeface="+mj-cs"/>
        <a:sym typeface="Open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742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47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25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4972833" cy="6858000"/>
          </a:xfrm>
          <a:prstGeom prst="rect">
            <a:avLst/>
          </a:prstGeom>
          <a:ln w="12700">
            <a:miter lim="400000"/>
          </a:ln>
        </p:spPr>
      </p:pic>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5776231" y="3745282"/>
            <a:ext cx="5687223"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2"/>
          <p:cNvSpPr>
            <a:spLocks noGrp="1"/>
          </p:cNvSpPr>
          <p:nvPr>
            <p:ph type="body" sz="quarter" idx="10" hasCustomPrompt="1"/>
          </p:nvPr>
        </p:nvSpPr>
        <p:spPr>
          <a:xfrm>
            <a:off x="5732463" y="2284413"/>
            <a:ext cx="5730875" cy="1200150"/>
          </a:xfrm>
        </p:spPr>
        <p:txBody>
          <a:bodyPr anchor="ctr">
            <a:normAutofit/>
          </a:bodyPr>
          <a:lstStyle>
            <a:lvl1pPr marL="0" indent="0">
              <a:buNone/>
              <a:defRPr sz="3600" baseline="0">
                <a:solidFill>
                  <a:schemeClr val="accent3">
                    <a:lumMod val="50000"/>
                  </a:schemeClr>
                </a:solidFill>
              </a:defRPr>
            </a:lvl1pPr>
            <a:lvl5pPr>
              <a:defRPr/>
            </a:lvl5pPr>
          </a:lstStyle>
          <a:p>
            <a:pPr lvl="0"/>
            <a:r>
              <a:rPr lang="en-US" dirty="0"/>
              <a:t>Click to add Presentation Headline</a:t>
            </a:r>
          </a:p>
        </p:txBody>
      </p:sp>
      <p:sp>
        <p:nvSpPr>
          <p:cNvPr id="8" name="Text Placeholder 11"/>
          <p:cNvSpPr>
            <a:spLocks noGrp="1"/>
          </p:cNvSpPr>
          <p:nvPr>
            <p:ph type="body" sz="quarter" idx="11" hasCustomPrompt="1"/>
          </p:nvPr>
        </p:nvSpPr>
        <p:spPr>
          <a:xfrm>
            <a:off x="5788025" y="4026802"/>
            <a:ext cx="3270250" cy="338137"/>
          </a:xfrm>
        </p:spPr>
        <p:txBody>
          <a:bodyPr anchor="ctr">
            <a:normAutofit/>
          </a:bodyPr>
          <a:lstStyle>
            <a:lvl1pPr marL="0" indent="0">
              <a:buNone/>
              <a:defRPr sz="1600" b="1" cap="all" spc="3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MONTH XX, 2018</a:t>
            </a:r>
          </a:p>
        </p:txBody>
      </p:sp>
      <p:pic>
        <p:nvPicPr>
          <p:cNvPr id="9" name="Picture 8">
            <a:extLst>
              <a:ext uri="{FF2B5EF4-FFF2-40B4-BE49-F238E27FC236}">
                <a16:creationId xmlns:a16="http://schemas.microsoft.com/office/drawing/2014/main" id="{3732ECAD-7B1F-1842-95AA-B00E33C3E0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04543" y="2556221"/>
            <a:ext cx="2078103" cy="1319671"/>
          </a:xfrm>
          <a:prstGeom prst="rect">
            <a:avLst/>
          </a:prstGeom>
        </p:spPr>
      </p:pic>
      <p:sp>
        <p:nvSpPr>
          <p:cNvPr id="10" name="Text Placeholder 13"/>
          <p:cNvSpPr>
            <a:spLocks noGrp="1"/>
          </p:cNvSpPr>
          <p:nvPr>
            <p:ph type="body" sz="quarter" idx="12" hasCustomPrompt="1"/>
          </p:nvPr>
        </p:nvSpPr>
        <p:spPr>
          <a:xfrm>
            <a:off x="5781891" y="4449077"/>
            <a:ext cx="5926137" cy="646112"/>
          </a:xfrm>
        </p:spPr>
        <p:txBody>
          <a:bodyPr>
            <a:noAutofit/>
          </a:bodyPr>
          <a:lstStyle>
            <a:lvl1pPr marL="0" indent="0">
              <a:lnSpc>
                <a:spcPct val="100000"/>
              </a:lnSpc>
              <a:spcBef>
                <a:spcPts val="0"/>
              </a:spcBef>
              <a:buNone/>
              <a:defRPr sz="180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Presenter’s Name</a:t>
            </a:r>
          </a:p>
          <a:p>
            <a:pPr lvl="0"/>
            <a:r>
              <a:rPr lang="en-US" dirty="0"/>
              <a:t>Presenter’s Title</a:t>
            </a:r>
          </a:p>
        </p:txBody>
      </p:sp>
    </p:spTree>
    <p:extLst>
      <p:ext uri="{BB962C8B-B14F-4D97-AF65-F5344CB8AC3E}">
        <p14:creationId xmlns:p14="http://schemas.microsoft.com/office/powerpoint/2010/main" val="31147461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588723" y="588724"/>
            <a:ext cx="11014553" cy="5680551"/>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1757819" y="2035793"/>
            <a:ext cx="8538576"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12" name="Text Placeholder 11"/>
          <p:cNvSpPr>
            <a:spLocks noGrp="1"/>
          </p:cNvSpPr>
          <p:nvPr>
            <p:ph type="body" sz="quarter" idx="11" hasCustomPrompt="1"/>
          </p:nvPr>
        </p:nvSpPr>
        <p:spPr>
          <a:xfrm>
            <a:off x="1720850" y="2438400"/>
            <a:ext cx="8575545" cy="2803525"/>
          </a:xfrm>
        </p:spPr>
        <p:txBody>
          <a:bodyPr anchor="t">
            <a:normAutofit/>
          </a:bodyPr>
          <a:lstStyle>
            <a:lvl1pPr marL="457200" indent="-457200">
              <a:lnSpc>
                <a:spcPct val="150000"/>
              </a:lnSpc>
              <a:spcBef>
                <a:spcPts val="0"/>
              </a:spcBef>
              <a:buFont typeface="+mj-lt"/>
              <a:buAutoNum type="arabicPeriod"/>
              <a:defRPr sz="24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numbered list</a:t>
            </a:r>
          </a:p>
          <a:p>
            <a:pPr lvl="0"/>
            <a:r>
              <a:rPr lang="en-US" dirty="0"/>
              <a:t> </a:t>
            </a:r>
          </a:p>
          <a:p>
            <a:pPr lvl="0"/>
            <a:r>
              <a:rPr lang="en-US" dirty="0"/>
              <a:t> </a:t>
            </a:r>
          </a:p>
          <a:p>
            <a:pPr lvl="0"/>
            <a:r>
              <a:rPr lang="en-US" dirty="0"/>
              <a:t> </a:t>
            </a:r>
          </a:p>
          <a:p>
            <a:pPr lvl="0"/>
            <a:r>
              <a:rPr lang="en-US" dirty="0"/>
              <a:t> </a:t>
            </a:r>
          </a:p>
        </p:txBody>
      </p:sp>
      <p:sp>
        <p:nvSpPr>
          <p:cNvPr id="13" name="TextBox 2">
            <a:extLst>
              <a:ext uri="{FF2B5EF4-FFF2-40B4-BE49-F238E27FC236}">
                <a16:creationId xmlns:a16="http://schemas.microsoft.com/office/drawing/2014/main" id="{D963866A-1167-6843-8C6A-0581D75658FE}"/>
              </a:ext>
            </a:extLst>
          </p:cNvPr>
          <p:cNvSpPr txBox="1"/>
          <p:nvPr userDrawn="1"/>
        </p:nvSpPr>
        <p:spPr>
          <a:xfrm>
            <a:off x="1820450" y="1220947"/>
            <a:ext cx="5883057" cy="6463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4400" spc="300">
                <a:solidFill>
                  <a:srgbClr val="FFFFFF"/>
                </a:solidFill>
                <a:latin typeface="Open Sans Light"/>
                <a:ea typeface="Open Sans Light"/>
                <a:cs typeface="Open Sans Light"/>
                <a:sym typeface="Open Sans Light"/>
              </a:defRPr>
            </a:lvl1pPr>
          </a:lstStyle>
          <a:p>
            <a:r>
              <a:rPr lang="en-US" sz="3600" spc="0" dirty="0">
                <a:solidFill>
                  <a:schemeClr val="accent3">
                    <a:lumMod val="50000"/>
                  </a:schemeClr>
                </a:solidFill>
              </a:rPr>
              <a:t>Agenda</a:t>
            </a:r>
            <a:endParaRPr sz="3600" spc="0" dirty="0">
              <a:solidFill>
                <a:schemeClr val="accent3">
                  <a:lumMod val="50000"/>
                </a:schemeClr>
              </a:solidFill>
            </a:endParaRPr>
          </a:p>
        </p:txBody>
      </p:sp>
    </p:spTree>
    <p:extLst>
      <p:ext uri="{BB962C8B-B14F-4D97-AF65-F5344CB8AC3E}">
        <p14:creationId xmlns:p14="http://schemas.microsoft.com/office/powerpoint/2010/main" val="10628921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
            <a:miter lim="400000"/>
          </a:ln>
        </p:spPr>
      </p:pic>
      <p:pic>
        <p:nvPicPr>
          <p:cNvPr id="6" name="Picture 5">
            <a:extLst>
              <a:ext uri="{FF2B5EF4-FFF2-40B4-BE49-F238E27FC236}">
                <a16:creationId xmlns:a16="http://schemas.microsoft.com/office/drawing/2014/main" id="{7224CD7A-725F-9944-93F4-585EA7580F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0034" y="6470998"/>
            <a:ext cx="2877363" cy="252955"/>
          </a:xfrm>
          <a:prstGeom prst="rect">
            <a:avLst/>
          </a:prstGeom>
        </p:spPr>
      </p:pic>
      <p:sp>
        <p:nvSpPr>
          <p:cNvPr id="10" name="Text Placeholder 9"/>
          <p:cNvSpPr>
            <a:spLocks noGrp="1"/>
          </p:cNvSpPr>
          <p:nvPr>
            <p:ph type="body" sz="quarter" idx="10" hasCustomPrompt="1"/>
          </p:nvPr>
        </p:nvSpPr>
        <p:spPr>
          <a:xfrm>
            <a:off x="3154363" y="3044825"/>
            <a:ext cx="5883275" cy="768350"/>
          </a:xfrm>
        </p:spPr>
        <p:txBody>
          <a:bodyPr anchor="ctr">
            <a:noAutofit/>
          </a:bodyPr>
          <a:lstStyle>
            <a:lvl1pPr marL="0" indent="0" algn="ctr">
              <a:lnSpc>
                <a:spcPct val="100000"/>
              </a:lnSpc>
              <a:spcBef>
                <a:spcPts val="0"/>
              </a:spcBef>
              <a:buNone/>
              <a:defRPr sz="4400" baseline="0">
                <a:solidFill>
                  <a:schemeClr val="bg1"/>
                </a:solidFill>
              </a:defRPr>
            </a:lvl1pPr>
            <a:lvl2pPr>
              <a:defRPr sz="4400"/>
            </a:lvl2pPr>
            <a:lvl3pPr>
              <a:defRPr sz="4400"/>
            </a:lvl3pPr>
            <a:lvl4pPr>
              <a:defRPr sz="4400"/>
            </a:lvl4pPr>
            <a:lvl5pPr>
              <a:defRPr sz="4400"/>
            </a:lvl5pPr>
          </a:lstStyle>
          <a:p>
            <a:pPr lvl="0"/>
            <a:r>
              <a:rPr lang="en-US" dirty="0"/>
              <a:t>New Section Title</a:t>
            </a:r>
          </a:p>
        </p:txBody>
      </p:sp>
    </p:spTree>
    <p:extLst>
      <p:ext uri="{BB962C8B-B14F-4D97-AF65-F5344CB8AC3E}">
        <p14:creationId xmlns:p14="http://schemas.microsoft.com/office/powerpoint/2010/main" val="3764964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Headlin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152395" cy="6858000"/>
          </a:xfrm>
          <a:prstGeom prst="rect">
            <a:avLst/>
          </a:prstGeom>
          <a:ln w="12700">
            <a:miter lim="400000"/>
          </a:ln>
        </p:spPr>
      </p:pic>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0034" y="6470998"/>
            <a:ext cx="2877363" cy="252955"/>
          </a:xfrm>
          <a:prstGeom prst="rect">
            <a:avLst/>
          </a:prstGeom>
        </p:spPr>
      </p:pic>
      <p:sp>
        <p:nvSpPr>
          <p:cNvPr id="15" name="Text Placeholder 14"/>
          <p:cNvSpPr>
            <a:spLocks noGrp="1"/>
          </p:cNvSpPr>
          <p:nvPr>
            <p:ph type="body" sz="quarter" idx="11" hasCustomPrompt="1"/>
          </p:nvPr>
        </p:nvSpPr>
        <p:spPr>
          <a:xfrm>
            <a:off x="1431621" y="1969892"/>
            <a:ext cx="10436225" cy="4362862"/>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14"/>
          </p:nvPr>
        </p:nvSpPr>
        <p:spPr>
          <a:xfrm>
            <a:off x="1431925" y="6422675"/>
            <a:ext cx="350415" cy="338554"/>
          </a:xfrm>
        </p:spPr>
        <p:txBody>
          <a:bodyPr/>
          <a:lstStyle>
            <a:lvl1pPr algn="l">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1431621" y="1173097"/>
            <a:ext cx="1043652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9" name="Text Placeholder 16"/>
          <p:cNvSpPr>
            <a:spLocks noGrp="1"/>
          </p:cNvSpPr>
          <p:nvPr>
            <p:ph type="body" sz="quarter" idx="12" hasCustomPrompt="1"/>
          </p:nvPr>
        </p:nvSpPr>
        <p:spPr>
          <a:xfrm>
            <a:off x="1431925" y="328613"/>
            <a:ext cx="1043622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0" name="Text Placeholder 20"/>
          <p:cNvSpPr>
            <a:spLocks noGrp="1"/>
          </p:cNvSpPr>
          <p:nvPr>
            <p:ph type="body" sz="quarter" idx="13" hasCustomPrompt="1"/>
          </p:nvPr>
        </p:nvSpPr>
        <p:spPr>
          <a:xfrm>
            <a:off x="1431925" y="1371470"/>
            <a:ext cx="10436225"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a:t>
            </a:r>
          </a:p>
        </p:txBody>
      </p:sp>
    </p:spTree>
    <p:extLst>
      <p:ext uri="{BB962C8B-B14F-4D97-AF65-F5344CB8AC3E}">
        <p14:creationId xmlns:p14="http://schemas.microsoft.com/office/powerpoint/2010/main" val="25848184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152395" cy="6858000"/>
          </a:xfrm>
          <a:prstGeom prst="rect">
            <a:avLst/>
          </a:prstGeom>
          <a:ln w="12700">
            <a:miter lim="400000"/>
          </a:ln>
        </p:spPr>
      </p:pic>
      <p:sp>
        <p:nvSpPr>
          <p:cNvPr id="22" name="Text Placeholder 21"/>
          <p:cNvSpPr>
            <a:spLocks noGrp="1"/>
          </p:cNvSpPr>
          <p:nvPr>
            <p:ph type="body" sz="quarter" idx="15" hasCustomPrompt="1"/>
          </p:nvPr>
        </p:nvSpPr>
        <p:spPr>
          <a:xfrm>
            <a:off x="6870397" y="1969892"/>
            <a:ext cx="4997142" cy="442138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0034" y="6470998"/>
            <a:ext cx="2877363" cy="252955"/>
          </a:xfrm>
          <a:prstGeom prst="rect">
            <a:avLst/>
          </a:prstGeom>
        </p:spPr>
      </p:pic>
      <p:sp>
        <p:nvSpPr>
          <p:cNvPr id="14" name="Straight Connector 3">
            <a:extLst>
              <a:ext uri="{FF2B5EF4-FFF2-40B4-BE49-F238E27FC236}">
                <a16:creationId xmlns:a16="http://schemas.microsoft.com/office/drawing/2014/main" id="{F9BD3ECE-BE50-D24E-A5FA-EDB22E5FB81C}"/>
              </a:ext>
            </a:extLst>
          </p:cNvPr>
          <p:cNvSpPr/>
          <p:nvPr userDrawn="1"/>
        </p:nvSpPr>
        <p:spPr>
          <a:xfrm flipV="1">
            <a:off x="6649885" y="1371468"/>
            <a:ext cx="0" cy="5019806"/>
          </a:xfrm>
          <a:prstGeom prst="line">
            <a:avLst/>
          </a:prstGeom>
          <a:ln/>
        </p:spPr>
        <p:style>
          <a:lnRef idx="1">
            <a:schemeClr val="accent3"/>
          </a:lnRef>
          <a:fillRef idx="0">
            <a:schemeClr val="accent3"/>
          </a:fillRef>
          <a:effectRef idx="0">
            <a:schemeClr val="accent3"/>
          </a:effectRef>
          <a:fontRef idx="minor">
            <a:schemeClr val="tx1"/>
          </a:fontRef>
        </p:style>
        <p:txBody>
          <a:bodyPr lIns="45719" rIns="45719"/>
          <a:lstStyle/>
          <a:p>
            <a:endParaRPr dirty="0">
              <a:highlight>
                <a:srgbClr val="FFFF00"/>
              </a:highlight>
            </a:endParaRPr>
          </a:p>
        </p:txBody>
      </p:sp>
      <p:sp>
        <p:nvSpPr>
          <p:cNvPr id="2" name="Slide Number Placeholder 1"/>
          <p:cNvSpPr>
            <a:spLocks noGrp="1"/>
          </p:cNvSpPr>
          <p:nvPr>
            <p:ph type="sldNum" sz="quarter" idx="17"/>
          </p:nvPr>
        </p:nvSpPr>
        <p:spPr>
          <a:xfrm>
            <a:off x="1444716" y="642819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136C8247-76BC-3061-1DF2-B87957EBADAC}"/>
              </a:ext>
            </a:extLst>
          </p:cNvPr>
          <p:cNvCxnSpPr>
            <a:cxnSpLocks/>
          </p:cNvCxnSpPr>
          <p:nvPr userDrawn="1"/>
        </p:nvCxnSpPr>
        <p:spPr>
          <a:xfrm>
            <a:off x="1431621" y="1173097"/>
            <a:ext cx="1043652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6" name="Text Placeholder 16">
            <a:extLst>
              <a:ext uri="{FF2B5EF4-FFF2-40B4-BE49-F238E27FC236}">
                <a16:creationId xmlns:a16="http://schemas.microsoft.com/office/drawing/2014/main" id="{862BACEB-507F-1292-2DC8-8A0202C0C470}"/>
              </a:ext>
            </a:extLst>
          </p:cNvPr>
          <p:cNvSpPr>
            <a:spLocks noGrp="1"/>
          </p:cNvSpPr>
          <p:nvPr>
            <p:ph type="body" sz="quarter" idx="12" hasCustomPrompt="1"/>
          </p:nvPr>
        </p:nvSpPr>
        <p:spPr>
          <a:xfrm>
            <a:off x="1431925" y="328613"/>
            <a:ext cx="1043622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9" name="Text Placeholder 20">
            <a:extLst>
              <a:ext uri="{FF2B5EF4-FFF2-40B4-BE49-F238E27FC236}">
                <a16:creationId xmlns:a16="http://schemas.microsoft.com/office/drawing/2014/main" id="{FEEECA26-F826-8486-850E-6CF3FD85919D}"/>
              </a:ext>
            </a:extLst>
          </p:cNvPr>
          <p:cNvSpPr>
            <a:spLocks noGrp="1"/>
          </p:cNvSpPr>
          <p:nvPr>
            <p:ph type="body" sz="quarter" idx="18" hasCustomPrompt="1"/>
          </p:nvPr>
        </p:nvSpPr>
        <p:spPr>
          <a:xfrm>
            <a:off x="1431926" y="1371470"/>
            <a:ext cx="4997448"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a:t>
            </a:r>
          </a:p>
        </p:txBody>
      </p:sp>
      <p:sp>
        <p:nvSpPr>
          <p:cNvPr id="13" name="Text Placeholder 20">
            <a:extLst>
              <a:ext uri="{FF2B5EF4-FFF2-40B4-BE49-F238E27FC236}">
                <a16:creationId xmlns:a16="http://schemas.microsoft.com/office/drawing/2014/main" id="{AAB0D057-485E-0AB9-D956-ECDD0860BCBF}"/>
              </a:ext>
            </a:extLst>
          </p:cNvPr>
          <p:cNvSpPr>
            <a:spLocks noGrp="1"/>
          </p:cNvSpPr>
          <p:nvPr>
            <p:ph type="body" sz="quarter" idx="19" hasCustomPrompt="1"/>
          </p:nvPr>
        </p:nvSpPr>
        <p:spPr>
          <a:xfrm>
            <a:off x="6870702" y="1371470"/>
            <a:ext cx="4997448"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a:t>
            </a:r>
          </a:p>
        </p:txBody>
      </p:sp>
      <p:sp>
        <p:nvSpPr>
          <p:cNvPr id="15" name="Text Placeholder 21">
            <a:extLst>
              <a:ext uri="{FF2B5EF4-FFF2-40B4-BE49-F238E27FC236}">
                <a16:creationId xmlns:a16="http://schemas.microsoft.com/office/drawing/2014/main" id="{9AA72E62-CAAF-9902-71EA-7B21D97B2833}"/>
              </a:ext>
            </a:extLst>
          </p:cNvPr>
          <p:cNvSpPr>
            <a:spLocks noGrp="1"/>
          </p:cNvSpPr>
          <p:nvPr>
            <p:ph type="body" sz="quarter" idx="20" hasCustomPrompt="1"/>
          </p:nvPr>
        </p:nvSpPr>
        <p:spPr>
          <a:xfrm>
            <a:off x="1444716" y="1969891"/>
            <a:ext cx="4997142" cy="442138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Tree>
    <p:extLst>
      <p:ext uri="{BB962C8B-B14F-4D97-AF65-F5344CB8AC3E}">
        <p14:creationId xmlns:p14="http://schemas.microsoft.com/office/powerpoint/2010/main" val="145031329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 and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64318D0-91C0-A945-85E3-9719A49296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80034" y="6470998"/>
            <a:ext cx="2877363" cy="252955"/>
          </a:xfrm>
          <a:prstGeom prst="rect">
            <a:avLst/>
          </a:prstGeom>
        </p:spPr>
      </p:pic>
      <p:sp>
        <p:nvSpPr>
          <p:cNvPr id="2" name="Slide Number Placeholder 1"/>
          <p:cNvSpPr>
            <a:spLocks noGrp="1"/>
          </p:cNvSpPr>
          <p:nvPr>
            <p:ph type="sldNum" sz="quarter" idx="14"/>
          </p:nvPr>
        </p:nvSpPr>
        <p:spPr>
          <a:xfrm>
            <a:off x="1395413" y="642819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11" name="Straight Connector 10">
            <a:extLst>
              <a:ext uri="{FF2B5EF4-FFF2-40B4-BE49-F238E27FC236}">
                <a16:creationId xmlns:a16="http://schemas.microsoft.com/office/drawing/2014/main" id="{C57C8BC9-D2DD-1F43-E7FB-A3B2B0F0E88D}"/>
              </a:ext>
            </a:extLst>
          </p:cNvPr>
          <p:cNvCxnSpPr>
            <a:cxnSpLocks/>
          </p:cNvCxnSpPr>
          <p:nvPr userDrawn="1"/>
        </p:nvCxnSpPr>
        <p:spPr>
          <a:xfrm>
            <a:off x="1432196" y="16969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3" name="Text Placeholder 23">
            <a:extLst>
              <a:ext uri="{FF2B5EF4-FFF2-40B4-BE49-F238E27FC236}">
                <a16:creationId xmlns:a16="http://schemas.microsoft.com/office/drawing/2014/main" id="{9DE32969-B720-93D2-FBCC-A5B1CDB88CA8}"/>
              </a:ext>
            </a:extLst>
          </p:cNvPr>
          <p:cNvSpPr>
            <a:spLocks noGrp="1"/>
          </p:cNvSpPr>
          <p:nvPr>
            <p:ph type="body" sz="quarter" idx="15" hasCustomPrompt="1"/>
          </p:nvPr>
        </p:nvSpPr>
        <p:spPr>
          <a:xfrm>
            <a:off x="1431925" y="2952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a:t>Click to add Slide Title</a:t>
            </a:r>
          </a:p>
        </p:txBody>
      </p:sp>
      <p:sp>
        <p:nvSpPr>
          <p:cNvPr id="14" name="Text Placeholder 25">
            <a:extLst>
              <a:ext uri="{FF2B5EF4-FFF2-40B4-BE49-F238E27FC236}">
                <a16:creationId xmlns:a16="http://schemas.microsoft.com/office/drawing/2014/main" id="{C60E739D-5B15-6165-5C24-5481B407F466}"/>
              </a:ext>
            </a:extLst>
          </p:cNvPr>
          <p:cNvSpPr>
            <a:spLocks noGrp="1"/>
          </p:cNvSpPr>
          <p:nvPr>
            <p:ph type="body" sz="quarter" idx="16" hasCustomPrompt="1"/>
          </p:nvPr>
        </p:nvSpPr>
        <p:spPr>
          <a:xfrm>
            <a:off x="1395413" y="1898520"/>
            <a:ext cx="3332452" cy="4434428"/>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pic>
        <p:nvPicPr>
          <p:cNvPr id="4" name="Picture 6" descr="Picture 6">
            <a:extLst>
              <a:ext uri="{FF2B5EF4-FFF2-40B4-BE49-F238E27FC236}">
                <a16:creationId xmlns:a16="http://schemas.microsoft.com/office/drawing/2014/main" id="{44671A66-9D02-3384-8F0B-4092AA70121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0"/>
            <a:ext cx="1152395" cy="6858000"/>
          </a:xfrm>
          <a:prstGeom prst="rect">
            <a:avLst/>
          </a:prstGeom>
          <a:ln w="12700">
            <a:miter lim="400000"/>
          </a:ln>
        </p:spPr>
      </p:pic>
    </p:spTree>
    <p:extLst>
      <p:ext uri="{BB962C8B-B14F-4D97-AF65-F5344CB8AC3E}">
        <p14:creationId xmlns:p14="http://schemas.microsoft.com/office/powerpoint/2010/main" val="398633036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lid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p:spPr>
        <p:txBody>
          <a:bodyPr/>
          <a:lstStyle>
            <a:lvl1pPr marL="0" indent="0">
              <a:buNone/>
              <a:defRPr baseline="0">
                <a:solidFill>
                  <a:schemeClr val="tx1">
                    <a:lumMod val="65000"/>
                    <a:lumOff val="35000"/>
                  </a:schemeClr>
                </a:solidFill>
              </a:defRPr>
            </a:lvl1pPr>
          </a:lstStyle>
          <a:p>
            <a:r>
              <a:rPr lang="en-US" dirty="0"/>
              <a:t>Click to add full-slide photo</a:t>
            </a:r>
          </a:p>
        </p:txBody>
      </p:sp>
    </p:spTree>
    <p:extLst>
      <p:ext uri="{BB962C8B-B14F-4D97-AF65-F5344CB8AC3E}">
        <p14:creationId xmlns:p14="http://schemas.microsoft.com/office/powerpoint/2010/main" val="126517145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52" r:id="rId2"/>
    <p:sldLayoutId id="2147483653" r:id="rId3"/>
    <p:sldLayoutId id="2147483654" r:id="rId4"/>
    <p:sldLayoutId id="2147483655" r:id="rId5"/>
    <p:sldLayoutId id="2147483661" r:id="rId6"/>
    <p:sldLayoutId id="2147483662" r:id="rId7"/>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eodacenter.github.io/workbook/6a_local_auto/lab6a.html" TargetMode="Externa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hyperlink" Target="https://doi.org/10.1111/j.1538-4632.1995.tb00338.x"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chrismgentry.github.io/Spatial-Regression/" TargetMode="External"/><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hyperlink" Target="https://geodacenter.github.io/workbook/5a_global_auto/lab5a.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68/a270985" TargetMode="Externa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hyperlink" Target="https://stats.libretexts.org/Bookshelves/Applied_Statistics/Biological_Statistics_(McDonald)/06%3A_Multiple_Tests/6.01%3A_Multiple_Comparisons" TargetMode="External"/><Relationship Id="rId3" Type="http://schemas.openxmlformats.org/officeDocument/2006/relationships/image" Target="../media/image39.png"/><Relationship Id="rId7" Type="http://schemas.openxmlformats.org/officeDocument/2006/relationships/hyperlink" Target="https://doi.org/10.1111/j.2517-6161.1995.tb02031.x" TargetMode="Externa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16/j.corsci.2008.01.003" TargetMode="External"/><Relationship Id="rId2" Type="http://schemas.openxmlformats.org/officeDocument/2006/relationships/hyperlink" Target="https://doi.org/10.1016/j.mee.2010.07.024" TargetMode="External"/><Relationship Id="rId1" Type="http://schemas.openxmlformats.org/officeDocument/2006/relationships/slideLayout" Target="../slideLayouts/slideLayout4.xml"/><Relationship Id="rId6" Type="http://schemas.openxmlformats.org/officeDocument/2006/relationships/image" Target="../media/image520.png"/><Relationship Id="rId5" Type="http://schemas.openxmlformats.org/officeDocument/2006/relationships/hyperlink" Target="https://doi.org/10.1016/j.jcis.2017.10.115" TargetMode="External"/><Relationship Id="rId4" Type="http://schemas.openxmlformats.org/officeDocument/2006/relationships/hyperlink" Target="https://doi.org/10.1016/j.ultramic.2022.113642"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realitychemist/data_analysis_scripts/blob/main/edxs_spatial.py"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math.oxford.emory.edu/site/math117/connectingPoissonAndBinomial/" TargetMode="External"/><Relationship Id="rId5" Type="http://schemas.openxmlformats.org/officeDocument/2006/relationships/hyperlink" Target="https://doi.org/10.1016/j.ultramic.2011.08.010"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www.spatialanalysisonline.com/HTML/index.html?quadrat_analysis_of_grid_datas.htm"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www.uio.no/studier/emner/sv/iss/SGO9010/openshaw1983.pdf" TargetMode="External"/><Relationship Id="rId4" Type="http://schemas.openxmlformats.org/officeDocument/2006/relationships/hyperlink" Target="https://doi.org/10.1016/B978-008044910-4.00475-2"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paezha.github.io/spatialanalysis-r/point-patern-analysis-ii.html"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hyperlink" Target="https://www.paulamoraga.com/book-spatial/prefac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3400" dirty="0"/>
              <a:t>Spatial Statistics</a:t>
            </a:r>
            <a:br>
              <a:rPr lang="en-US" sz="3400" dirty="0"/>
            </a:br>
            <a:r>
              <a:rPr lang="en-US" sz="3400" dirty="0"/>
              <a:t>in the Context of EDXS Maps</a:t>
            </a:r>
          </a:p>
        </p:txBody>
      </p:sp>
      <p:sp>
        <p:nvSpPr>
          <p:cNvPr id="3" name="Text Placeholder 2"/>
          <p:cNvSpPr>
            <a:spLocks noGrp="1"/>
          </p:cNvSpPr>
          <p:nvPr>
            <p:ph type="body" sz="quarter" idx="11"/>
          </p:nvPr>
        </p:nvSpPr>
        <p:spPr>
          <a:xfrm>
            <a:off x="5788025" y="4026802"/>
            <a:ext cx="3270250" cy="678548"/>
          </a:xfrm>
        </p:spPr>
        <p:txBody>
          <a:bodyPr>
            <a:normAutofit/>
          </a:bodyPr>
          <a:lstStyle/>
          <a:p>
            <a:r>
              <a:rPr lang="en-US" dirty="0"/>
              <a:t>Charles Evans</a:t>
            </a:r>
          </a:p>
          <a:p>
            <a:r>
              <a:rPr lang="en-US" dirty="0"/>
              <a:t>May 2025</a:t>
            </a:r>
          </a:p>
        </p:txBody>
      </p:sp>
    </p:spTree>
    <p:extLst>
      <p:ext uri="{BB962C8B-B14F-4D97-AF65-F5344CB8AC3E}">
        <p14:creationId xmlns:p14="http://schemas.microsoft.com/office/powerpoint/2010/main" val="12338055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D8D9F-9B6C-8F07-0090-298DDCD434C3}"/>
              </a:ext>
            </a:extLst>
          </p:cNvPr>
          <p:cNvSpPr>
            <a:spLocks noGrp="1"/>
          </p:cNvSpPr>
          <p:nvPr>
            <p:ph type="body" sz="quarter" idx="11"/>
          </p:nvPr>
        </p:nvSpPr>
        <p:spPr>
          <a:xfrm>
            <a:off x="1431621" y="1371470"/>
            <a:ext cx="10436225" cy="5486530"/>
          </a:xfrm>
        </p:spPr>
        <p:txBody>
          <a:bodyPr>
            <a:normAutofit/>
          </a:bodyPr>
          <a:lstStyle/>
          <a:p>
            <a:pPr marL="225425" indent="-225425"/>
            <a:r>
              <a:rPr lang="en-US" dirty="0"/>
              <a:t>Because of the large-scale inhomogeneity in our sample, our ability to reliably confirm or refute the presence of small-scale clustering is hindered. One way around this is to analyze subregions separately. Since the large-scale gradient runs top-to-bottom, we can perform our tests in horizontal bands:</a:t>
            </a:r>
          </a:p>
          <a:p>
            <a:pPr marL="225425" indent="-225425"/>
            <a:endParaRPr lang="en-US" dirty="0"/>
          </a:p>
          <a:p>
            <a:pPr marL="225425" indent="-225425"/>
            <a:endParaRPr lang="en-US" dirty="0"/>
          </a:p>
          <a:p>
            <a:pPr marL="225425" indent="-225425"/>
            <a:endParaRPr lang="en-US" dirty="0"/>
          </a:p>
          <a:p>
            <a:pPr marL="225425" indent="-225425"/>
            <a:endParaRPr lang="en-US" dirty="0"/>
          </a:p>
          <a:p>
            <a:pPr marL="225425" indent="-225425"/>
            <a:endParaRPr lang="en-US" dirty="0"/>
          </a:p>
          <a:p>
            <a:br>
              <a:rPr lang="en-US" dirty="0"/>
            </a:br>
            <a:r>
              <a:rPr lang="en-US" dirty="0"/>
              <a:t>As always, the scale of the bands will affect the scale of clustering we might detect.</a:t>
            </a:r>
          </a:p>
        </p:txBody>
      </p:sp>
      <p:sp>
        <p:nvSpPr>
          <p:cNvPr id="3" name="Slide Number Placeholder 2">
            <a:extLst>
              <a:ext uri="{FF2B5EF4-FFF2-40B4-BE49-F238E27FC236}">
                <a16:creationId xmlns:a16="http://schemas.microsoft.com/office/drawing/2014/main" id="{B629EA24-8AEA-D2F6-4451-0B059F7A9632}"/>
              </a:ext>
            </a:extLst>
          </p:cNvPr>
          <p:cNvSpPr>
            <a:spLocks noGrp="1"/>
          </p:cNvSpPr>
          <p:nvPr>
            <p:ph type="sldNum" sz="quarter" idx="14"/>
          </p:nvPr>
        </p:nvSpPr>
        <p:spPr/>
        <p:txBody>
          <a:bodyPr/>
          <a:lstStyle/>
          <a:p>
            <a:fld id="{86CB4B4D-7CA3-9044-876B-883B54F8677D}" type="slidenum">
              <a:rPr lang="en-US" smtClean="0"/>
              <a:pPr/>
              <a:t>10</a:t>
            </a:fld>
            <a:endParaRPr lang="en-US" dirty="0"/>
          </a:p>
        </p:txBody>
      </p:sp>
      <p:sp>
        <p:nvSpPr>
          <p:cNvPr id="4" name="Text Placeholder 3">
            <a:extLst>
              <a:ext uri="{FF2B5EF4-FFF2-40B4-BE49-F238E27FC236}">
                <a16:creationId xmlns:a16="http://schemas.microsoft.com/office/drawing/2014/main" id="{AF237438-12F3-C295-17B9-CA39ECA08853}"/>
              </a:ext>
            </a:extLst>
          </p:cNvPr>
          <p:cNvSpPr>
            <a:spLocks noGrp="1"/>
          </p:cNvSpPr>
          <p:nvPr>
            <p:ph type="body" sz="quarter" idx="12"/>
          </p:nvPr>
        </p:nvSpPr>
        <p:spPr/>
        <p:txBody>
          <a:bodyPr/>
          <a:lstStyle/>
          <a:p>
            <a:r>
              <a:rPr lang="en-US" dirty="0"/>
              <a:t>Testing within Subregions</a:t>
            </a:r>
          </a:p>
        </p:txBody>
      </p:sp>
      <p:pic>
        <p:nvPicPr>
          <p:cNvPr id="8" name="Picture 7" descr="A chart with different colors&#10;&#10;AI-generated content may be incorrect.">
            <a:extLst>
              <a:ext uri="{FF2B5EF4-FFF2-40B4-BE49-F238E27FC236}">
                <a16:creationId xmlns:a16="http://schemas.microsoft.com/office/drawing/2014/main" id="{590594F7-27C5-03BD-6545-2C27FDD2BF30}"/>
              </a:ext>
            </a:extLst>
          </p:cNvPr>
          <p:cNvPicPr>
            <a:picLocks noChangeAspect="1"/>
          </p:cNvPicPr>
          <p:nvPr/>
        </p:nvPicPr>
        <p:blipFill>
          <a:blip r:embed="rId2">
            <a:extLst>
              <a:ext uri="{28A0092B-C50C-407E-A947-70E740481C1C}">
                <a14:useLocalDpi xmlns:a14="http://schemas.microsoft.com/office/drawing/2010/main" val="0"/>
              </a:ext>
            </a:extLst>
          </a:blip>
          <a:srcRect l="22484" t="12500" r="19877" b="11111"/>
          <a:stretch/>
        </p:blipFill>
        <p:spPr>
          <a:xfrm>
            <a:off x="1782339" y="2753589"/>
            <a:ext cx="3162831" cy="3143777"/>
          </a:xfrm>
          <a:prstGeom prst="rect">
            <a:avLst/>
          </a:prstGeom>
        </p:spPr>
      </p:pic>
      <p:sp>
        <p:nvSpPr>
          <p:cNvPr id="9" name="Right Brace 8">
            <a:extLst>
              <a:ext uri="{FF2B5EF4-FFF2-40B4-BE49-F238E27FC236}">
                <a16:creationId xmlns:a16="http://schemas.microsoft.com/office/drawing/2014/main" id="{F332BC5B-921A-BB36-2111-34D7CC96E7FA}"/>
              </a:ext>
            </a:extLst>
          </p:cNvPr>
          <p:cNvSpPr/>
          <p:nvPr/>
        </p:nvSpPr>
        <p:spPr>
          <a:xfrm>
            <a:off x="5009376" y="2753589"/>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Right Brace 13">
            <a:extLst>
              <a:ext uri="{FF2B5EF4-FFF2-40B4-BE49-F238E27FC236}">
                <a16:creationId xmlns:a16="http://schemas.microsoft.com/office/drawing/2014/main" id="{7A05E13B-D8F8-363B-73D1-2E5EC26ECA8B}"/>
              </a:ext>
            </a:extLst>
          </p:cNvPr>
          <p:cNvSpPr/>
          <p:nvPr/>
        </p:nvSpPr>
        <p:spPr>
          <a:xfrm>
            <a:off x="5014246" y="3806690"/>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Right Brace 14">
            <a:extLst>
              <a:ext uri="{FF2B5EF4-FFF2-40B4-BE49-F238E27FC236}">
                <a16:creationId xmlns:a16="http://schemas.microsoft.com/office/drawing/2014/main" id="{90400D94-0E41-BEFA-FF67-17F4B1AFD53F}"/>
              </a:ext>
            </a:extLst>
          </p:cNvPr>
          <p:cNvSpPr/>
          <p:nvPr/>
        </p:nvSpPr>
        <p:spPr>
          <a:xfrm>
            <a:off x="5009376" y="4859791"/>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7A33DADA-3E34-A47A-736B-A6AC03A15BF6}"/>
                  </a:ext>
                </a:extLst>
              </p:cNvPr>
              <p:cNvSpPr>
                <a:spLocks noGrp="1"/>
              </p:cNvSpPr>
              <p:nvPr>
                <p:ph type="body" sz="quarter" idx="13"/>
              </p:nvPr>
            </p:nvSpPr>
            <p:spPr>
              <a:xfrm>
                <a:off x="5249970" y="3072352"/>
                <a:ext cx="3817830" cy="400050"/>
              </a:xfrm>
            </p:spPr>
            <p:txBody>
              <a:bodyPr>
                <a:normAutofit fontScale="92500" lnSpcReduction="10000"/>
              </a:body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rPr>
                              <m:t>𝟐</m:t>
                            </m:r>
                          </m:sup>
                        </m:sSup>
                      </m:num>
                      <m:den>
                        <m:r>
                          <a:rPr lang="en-US" b="1" i="1" smtClean="0">
                            <a:latin typeface="Cambria Math" panose="02040503050406030204" pitchFamily="18" charset="0"/>
                            <a:ea typeface="Cambria Math" panose="02040503050406030204" pitchFamily="18" charset="0"/>
                          </a:rPr>
                          <m:t>𝝁</m:t>
                        </m:r>
                      </m:den>
                    </m:f>
                    <m:r>
                      <a:rPr lang="en-US" b="1" i="1" smtClean="0">
                        <a:latin typeface="Cambria Math" panose="02040503050406030204" pitchFamily="18" charset="0"/>
                      </a:rPr>
                      <m:t>=</m:t>
                    </m:r>
                  </m:oMath>
                </a14:m>
                <a:r>
                  <a:rPr lang="en-US" dirty="0"/>
                  <a:t> </a:t>
                </a:r>
                <a:r>
                  <a:rPr lang="en-US" b="0" dirty="0"/>
                  <a:t>0.17</a:t>
                </a:r>
                <a:r>
                  <a:rPr lang="en-US" dirty="0"/>
                  <a:t>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𝝌</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r>
                  <a:rPr lang="en-US" dirty="0"/>
                  <a:t> </a:t>
                </a:r>
                <a:r>
                  <a:rPr lang="en-US" b="0" dirty="0"/>
                  <a:t>0.51</a:t>
                </a:r>
                <a:r>
                  <a:rPr lang="en-US" dirty="0"/>
                  <a:t>   </a:t>
                </a:r>
                <a14:m>
                  <m:oMath xmlns:m="http://schemas.openxmlformats.org/officeDocument/2006/math">
                    <m:r>
                      <a:rPr lang="en-US" b="1" i="1" dirty="0" smtClean="0">
                        <a:latin typeface="Cambria Math" panose="02040503050406030204" pitchFamily="18" charset="0"/>
                      </a:rPr>
                      <m:t>𝒑</m:t>
                    </m:r>
                    <m:r>
                      <a:rPr lang="en-US" b="1" i="1" dirty="0" smtClean="0">
                        <a:latin typeface="Cambria Math" panose="02040503050406030204" pitchFamily="18" charset="0"/>
                      </a:rPr>
                      <m:t>=</m:t>
                    </m:r>
                  </m:oMath>
                </a14:m>
                <a:r>
                  <a:rPr lang="en-US" dirty="0"/>
                  <a:t> </a:t>
                </a:r>
                <a:r>
                  <a:rPr lang="en-US" b="0" dirty="0"/>
                  <a:t>0.78</a:t>
                </a:r>
                <a:r>
                  <a:rPr lang="en-US" dirty="0"/>
                  <a:t> </a:t>
                </a:r>
              </a:p>
            </p:txBody>
          </p:sp>
        </mc:Choice>
        <mc:Fallback xmlns="">
          <p:sp>
            <p:nvSpPr>
              <p:cNvPr id="18" name="Text Placeholder 4">
                <a:extLst>
                  <a:ext uri="{FF2B5EF4-FFF2-40B4-BE49-F238E27FC236}">
                    <a16:creationId xmlns:a16="http://schemas.microsoft.com/office/drawing/2014/main" id="{7A33DADA-3E34-A47A-736B-A6AC03A15BF6}"/>
                  </a:ext>
                </a:extLst>
              </p:cNvPr>
              <p:cNvSpPr>
                <a:spLocks noGrp="1" noRot="1" noChangeAspect="1" noMove="1" noResize="1" noEditPoints="1" noAdjustHandles="1" noChangeArrowheads="1" noChangeShapeType="1" noTextEdit="1"/>
              </p:cNvSpPr>
              <p:nvPr>
                <p:ph type="body" sz="quarter" idx="13"/>
              </p:nvPr>
            </p:nvSpPr>
            <p:spPr>
              <a:xfrm>
                <a:off x="5249970" y="3072352"/>
                <a:ext cx="3817830" cy="400050"/>
              </a:xfrm>
              <a:blipFill>
                <a:blip r:embed="rId3"/>
                <a:stretch>
                  <a:fillRect l="-8293" t="-153030" b="-2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 Placeholder 4">
                <a:extLst>
                  <a:ext uri="{FF2B5EF4-FFF2-40B4-BE49-F238E27FC236}">
                    <a16:creationId xmlns:a16="http://schemas.microsoft.com/office/drawing/2014/main" id="{99A45BF8-F25A-03E1-6538-546EEAC2B12F}"/>
                  </a:ext>
                </a:extLst>
              </p:cNvPr>
              <p:cNvSpPr txBox="1">
                <a:spLocks/>
              </p:cNvSpPr>
              <p:nvPr/>
            </p:nvSpPr>
            <p:spPr>
              <a:xfrm>
                <a:off x="5249970" y="4125452"/>
                <a:ext cx="381783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𝝈</m:t>
                            </m:r>
                          </m:e>
                          <m:sup>
                            <m:r>
                              <a:rPr lang="en-US" i="1" smtClean="0">
                                <a:latin typeface="Cambria Math" panose="02040503050406030204" pitchFamily="18" charset="0"/>
                              </a:rPr>
                              <m:t>𝟐</m:t>
                            </m:r>
                          </m:sup>
                        </m:sSup>
                      </m:num>
                      <m:den>
                        <m:r>
                          <a:rPr lang="en-US" i="1" smtClean="0">
                            <a:latin typeface="Cambria Math" panose="02040503050406030204" pitchFamily="18" charset="0"/>
                            <a:ea typeface="Cambria Math" panose="02040503050406030204" pitchFamily="18" charset="0"/>
                          </a:rPr>
                          <m:t>𝝁</m:t>
                        </m:r>
                      </m:den>
                    </m:f>
                    <m:r>
                      <a:rPr lang="en-US" i="1" smtClean="0">
                        <a:latin typeface="Cambria Math" panose="02040503050406030204" pitchFamily="18" charset="0"/>
                      </a:rPr>
                      <m:t>=</m:t>
                    </m:r>
                  </m:oMath>
                </a14:m>
                <a:r>
                  <a:rPr lang="en-US" dirty="0"/>
                  <a:t> </a:t>
                </a:r>
                <a:r>
                  <a:rPr lang="en-US" b="0" dirty="0"/>
                  <a:t>2.46</a:t>
                </a: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𝝌</m:t>
                        </m:r>
                      </m:e>
                      <m:sup>
                        <m:r>
                          <a:rPr lang="en-US" i="1" smtClean="0">
                            <a:latin typeface="Cambria Math" panose="02040503050406030204" pitchFamily="18" charset="0"/>
                          </a:rPr>
                          <m:t>𝟐</m:t>
                        </m:r>
                      </m:sup>
                    </m:sSup>
                    <m:r>
                      <a:rPr lang="en-US" i="1" smtClean="0">
                        <a:latin typeface="Cambria Math" panose="02040503050406030204" pitchFamily="18" charset="0"/>
                      </a:rPr>
                      <m:t>=</m:t>
                    </m:r>
                  </m:oMath>
                </a14:m>
                <a:r>
                  <a:rPr lang="en-US" dirty="0"/>
                  <a:t> </a:t>
                </a:r>
                <a:r>
                  <a:rPr lang="en-US" b="0" dirty="0"/>
                  <a:t>7.39</a:t>
                </a:r>
                <a:r>
                  <a:rPr lang="en-US" dirty="0"/>
                  <a:t>   </a:t>
                </a:r>
                <a14:m>
                  <m:oMath xmlns:m="http://schemas.openxmlformats.org/officeDocument/2006/math">
                    <m:r>
                      <a:rPr lang="en-US" i="1" dirty="0" smtClean="0">
                        <a:latin typeface="Cambria Math" panose="02040503050406030204" pitchFamily="18" charset="0"/>
                      </a:rPr>
                      <m:t>𝒑</m:t>
                    </m:r>
                    <m:r>
                      <a:rPr lang="en-US" i="1" dirty="0" smtClean="0">
                        <a:latin typeface="Cambria Math" panose="02040503050406030204" pitchFamily="18" charset="0"/>
                      </a:rPr>
                      <m:t>=</m:t>
                    </m:r>
                  </m:oMath>
                </a14:m>
                <a:r>
                  <a:rPr lang="en-US" dirty="0"/>
                  <a:t> </a:t>
                </a:r>
                <a:r>
                  <a:rPr lang="en-US" b="0" dirty="0"/>
                  <a:t>0.02</a:t>
                </a:r>
                <a:r>
                  <a:rPr lang="en-US" dirty="0"/>
                  <a:t> </a:t>
                </a:r>
              </a:p>
            </p:txBody>
          </p:sp>
        </mc:Choice>
        <mc:Fallback xmlns="">
          <p:sp>
            <p:nvSpPr>
              <p:cNvPr id="23" name="Text Placeholder 4">
                <a:extLst>
                  <a:ext uri="{FF2B5EF4-FFF2-40B4-BE49-F238E27FC236}">
                    <a16:creationId xmlns:a16="http://schemas.microsoft.com/office/drawing/2014/main" id="{99A45BF8-F25A-03E1-6538-546EEAC2B12F}"/>
                  </a:ext>
                </a:extLst>
              </p:cNvPr>
              <p:cNvSpPr txBox="1">
                <a:spLocks noRot="1" noChangeAspect="1" noMove="1" noResize="1" noEditPoints="1" noAdjustHandles="1" noChangeArrowheads="1" noChangeShapeType="1" noTextEdit="1"/>
              </p:cNvSpPr>
              <p:nvPr/>
            </p:nvSpPr>
            <p:spPr>
              <a:xfrm>
                <a:off x="5249970" y="4125452"/>
                <a:ext cx="3817830" cy="400050"/>
              </a:xfrm>
              <a:prstGeom prst="rect">
                <a:avLst/>
              </a:prstGeom>
              <a:blipFill>
                <a:blip r:embed="rId4"/>
                <a:stretch>
                  <a:fillRect l="-8293" t="-156923" b="-229231"/>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 Placeholder 4">
                <a:extLst>
                  <a:ext uri="{FF2B5EF4-FFF2-40B4-BE49-F238E27FC236}">
                    <a16:creationId xmlns:a16="http://schemas.microsoft.com/office/drawing/2014/main" id="{82CD4B5C-8956-CE78-A8C3-CBA2CB64DAC1}"/>
                  </a:ext>
                </a:extLst>
              </p:cNvPr>
              <p:cNvSpPr txBox="1">
                <a:spLocks/>
              </p:cNvSpPr>
              <p:nvPr/>
            </p:nvSpPr>
            <p:spPr>
              <a:xfrm>
                <a:off x="5249970" y="5178553"/>
                <a:ext cx="381783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𝝈</m:t>
                            </m:r>
                          </m:e>
                          <m:sup>
                            <m:r>
                              <a:rPr lang="en-US" i="1" smtClean="0">
                                <a:latin typeface="Cambria Math" panose="02040503050406030204" pitchFamily="18" charset="0"/>
                              </a:rPr>
                              <m:t>𝟐</m:t>
                            </m:r>
                          </m:sup>
                        </m:sSup>
                      </m:num>
                      <m:den>
                        <m:r>
                          <a:rPr lang="en-US" i="1" smtClean="0">
                            <a:latin typeface="Cambria Math" panose="02040503050406030204" pitchFamily="18" charset="0"/>
                            <a:ea typeface="Cambria Math" panose="02040503050406030204" pitchFamily="18" charset="0"/>
                          </a:rPr>
                          <m:t>𝝁</m:t>
                        </m:r>
                      </m:den>
                    </m:f>
                    <m:r>
                      <a:rPr lang="en-US" i="1" smtClean="0">
                        <a:latin typeface="Cambria Math" panose="02040503050406030204" pitchFamily="18" charset="0"/>
                      </a:rPr>
                      <m:t>=</m:t>
                    </m:r>
                  </m:oMath>
                </a14:m>
                <a:r>
                  <a:rPr lang="en-US" dirty="0"/>
                  <a:t> </a:t>
                </a:r>
                <a:r>
                  <a:rPr lang="en-US" b="0" dirty="0"/>
                  <a:t>0.22</a:t>
                </a: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𝝌</m:t>
                        </m:r>
                      </m:e>
                      <m:sup>
                        <m:r>
                          <a:rPr lang="en-US" i="1" smtClean="0">
                            <a:latin typeface="Cambria Math" panose="02040503050406030204" pitchFamily="18" charset="0"/>
                          </a:rPr>
                          <m:t>𝟐</m:t>
                        </m:r>
                      </m:sup>
                    </m:sSup>
                    <m:r>
                      <a:rPr lang="en-US" i="1" smtClean="0">
                        <a:latin typeface="Cambria Math" panose="02040503050406030204" pitchFamily="18" charset="0"/>
                      </a:rPr>
                      <m:t>=</m:t>
                    </m:r>
                  </m:oMath>
                </a14:m>
                <a:r>
                  <a:rPr lang="en-US" dirty="0"/>
                  <a:t> </a:t>
                </a:r>
                <a:r>
                  <a:rPr lang="en-US" b="0" dirty="0"/>
                  <a:t>0.66</a:t>
                </a:r>
                <a:r>
                  <a:rPr lang="en-US" dirty="0"/>
                  <a:t>   </a:t>
                </a:r>
                <a14:m>
                  <m:oMath xmlns:m="http://schemas.openxmlformats.org/officeDocument/2006/math">
                    <m:r>
                      <a:rPr lang="en-US" i="1" dirty="0" smtClean="0">
                        <a:latin typeface="Cambria Math" panose="02040503050406030204" pitchFamily="18" charset="0"/>
                      </a:rPr>
                      <m:t>𝒑</m:t>
                    </m:r>
                    <m:r>
                      <a:rPr lang="en-US" i="1" dirty="0" smtClean="0">
                        <a:latin typeface="Cambria Math" panose="02040503050406030204" pitchFamily="18" charset="0"/>
                      </a:rPr>
                      <m:t>=</m:t>
                    </m:r>
                  </m:oMath>
                </a14:m>
                <a:r>
                  <a:rPr lang="en-US" dirty="0"/>
                  <a:t> </a:t>
                </a:r>
                <a:r>
                  <a:rPr lang="en-US" b="0" dirty="0"/>
                  <a:t>0.72</a:t>
                </a:r>
                <a:r>
                  <a:rPr lang="en-US" dirty="0"/>
                  <a:t> </a:t>
                </a:r>
              </a:p>
            </p:txBody>
          </p:sp>
        </mc:Choice>
        <mc:Fallback xmlns="">
          <p:sp>
            <p:nvSpPr>
              <p:cNvPr id="24" name="Text Placeholder 4">
                <a:extLst>
                  <a:ext uri="{FF2B5EF4-FFF2-40B4-BE49-F238E27FC236}">
                    <a16:creationId xmlns:a16="http://schemas.microsoft.com/office/drawing/2014/main" id="{82CD4B5C-8956-CE78-A8C3-CBA2CB64DAC1}"/>
                  </a:ext>
                </a:extLst>
              </p:cNvPr>
              <p:cNvSpPr txBox="1">
                <a:spLocks noRot="1" noChangeAspect="1" noMove="1" noResize="1" noEditPoints="1" noAdjustHandles="1" noChangeArrowheads="1" noChangeShapeType="1" noTextEdit="1"/>
              </p:cNvSpPr>
              <p:nvPr/>
            </p:nvSpPr>
            <p:spPr>
              <a:xfrm>
                <a:off x="5249970" y="5178553"/>
                <a:ext cx="3817830" cy="400050"/>
              </a:xfrm>
              <a:prstGeom prst="rect">
                <a:avLst/>
              </a:prstGeom>
              <a:blipFill>
                <a:blip r:embed="rId5"/>
                <a:stretch>
                  <a:fillRect l="-8293" t="-156923" b="-229231"/>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 Placeholder 1">
                <a:extLst>
                  <a:ext uri="{FF2B5EF4-FFF2-40B4-BE49-F238E27FC236}">
                    <a16:creationId xmlns:a16="http://schemas.microsoft.com/office/drawing/2014/main" id="{52A8F0EA-BC27-3A38-9B5F-B18B6C6570DD}"/>
                  </a:ext>
                </a:extLst>
              </p:cNvPr>
              <p:cNvSpPr txBox="1">
                <a:spLocks/>
              </p:cNvSpPr>
              <p:nvPr/>
            </p:nvSpPr>
            <p:spPr>
              <a:xfrm>
                <a:off x="9127136" y="2848839"/>
                <a:ext cx="2740709" cy="314377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5425" indent="-225425"/>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num>
                      <m:den>
                        <m:r>
                          <a:rPr lang="en-US"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rPr>
                      <m:t>&lt;</m:t>
                    </m:r>
                  </m:oMath>
                </a14:m>
                <a:r>
                  <a:rPr lang="en-US" dirty="0"/>
                  <a:t> 1 suggests </a:t>
                </a:r>
                <a:r>
                  <a:rPr lang="en-US" dirty="0" err="1"/>
                  <a:t>underdispersion</a:t>
                </a:r>
                <a:r>
                  <a:rPr lang="en-US" dirty="0"/>
                  <a:t>, but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&gt;</m:t>
                    </m:r>
                  </m:oMath>
                </a14:m>
                <a:r>
                  <a:rPr lang="en-US" dirty="0"/>
                  <a:t> 0.05 means it is not significant.</a:t>
                </a:r>
              </a:p>
              <a:p>
                <a:pPr marL="225425" indent="-225425"/>
                <a:r>
                  <a:rPr lang="en-US" dirty="0"/>
                  <a:t>At this scale, the central band appears statistically </a:t>
                </a:r>
                <a:r>
                  <a:rPr lang="en-US" dirty="0" err="1"/>
                  <a:t>overdispersed</a:t>
                </a:r>
                <a:r>
                  <a:rPr lang="en-US" dirty="0"/>
                  <a:t>.</a:t>
                </a:r>
              </a:p>
            </p:txBody>
          </p:sp>
        </mc:Choice>
        <mc:Fallback xmlns="">
          <p:sp>
            <p:nvSpPr>
              <p:cNvPr id="25" name="Text Placeholder 1">
                <a:extLst>
                  <a:ext uri="{FF2B5EF4-FFF2-40B4-BE49-F238E27FC236}">
                    <a16:creationId xmlns:a16="http://schemas.microsoft.com/office/drawing/2014/main" id="{52A8F0EA-BC27-3A38-9B5F-B18B6C6570DD}"/>
                  </a:ext>
                </a:extLst>
              </p:cNvPr>
              <p:cNvSpPr txBox="1">
                <a:spLocks noRot="1" noChangeAspect="1" noMove="1" noResize="1" noEditPoints="1" noAdjustHandles="1" noChangeArrowheads="1" noChangeShapeType="1" noTextEdit="1"/>
              </p:cNvSpPr>
              <p:nvPr/>
            </p:nvSpPr>
            <p:spPr>
              <a:xfrm>
                <a:off x="9127136" y="2848839"/>
                <a:ext cx="2740709" cy="3143778"/>
              </a:xfrm>
              <a:prstGeom prst="rect">
                <a:avLst/>
              </a:prstGeom>
              <a:blipFill>
                <a:blip r:embed="rId6"/>
                <a:stretch>
                  <a:fillRect l="-12222" t="-20543" r="-4889"/>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144AA5C-06D2-1DD2-DC7D-6F768928D58E}"/>
              </a:ext>
            </a:extLst>
          </p:cNvPr>
          <p:cNvCxnSpPr>
            <a:cxnSpLocks/>
          </p:cNvCxnSpPr>
          <p:nvPr/>
        </p:nvCxnSpPr>
        <p:spPr>
          <a:xfrm flipH="1">
            <a:off x="1769640" y="3778465"/>
            <a:ext cx="3162830" cy="0"/>
          </a:xfrm>
          <a:prstGeom prst="line">
            <a:avLst/>
          </a:prstGeom>
          <a:noFill/>
          <a:ln w="19050" cap="flat">
            <a:solidFill>
              <a:schemeClr val="bg1"/>
            </a:solidFill>
            <a:prstDash val="dash"/>
            <a:miter lim="800000"/>
          </a:ln>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D37DFAF3-BBC0-4EDC-3C47-C1DDAC2F4F76}"/>
              </a:ext>
            </a:extLst>
          </p:cNvPr>
          <p:cNvCxnSpPr>
            <a:cxnSpLocks/>
          </p:cNvCxnSpPr>
          <p:nvPr/>
        </p:nvCxnSpPr>
        <p:spPr>
          <a:xfrm flipH="1">
            <a:off x="1769639" y="4831566"/>
            <a:ext cx="3162830" cy="0"/>
          </a:xfrm>
          <a:prstGeom prst="line">
            <a:avLst/>
          </a:prstGeom>
          <a:noFill/>
          <a:ln w="19050" cap="flat">
            <a:solidFill>
              <a:schemeClr val="bg1"/>
            </a:solidFill>
            <a:prstDash val="dash"/>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2565408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C84F21-9E44-EC63-7472-90A967085931}"/>
              </a:ext>
            </a:extLst>
          </p:cNvPr>
          <p:cNvSpPr>
            <a:spLocks noGrp="1"/>
          </p:cNvSpPr>
          <p:nvPr>
            <p:ph type="body" sz="quarter" idx="11"/>
          </p:nvPr>
        </p:nvSpPr>
        <p:spPr>
          <a:xfrm>
            <a:off x="1431621" y="1371470"/>
            <a:ext cx="10436225" cy="4961284"/>
          </a:xfrm>
        </p:spPr>
        <p:txBody>
          <a:bodyPr/>
          <a:lstStyle/>
          <a:p>
            <a:pPr marL="233363" indent="-233363"/>
            <a:r>
              <a:rPr lang="en-US" dirty="0"/>
              <a:t>Using a 0.42 nm sampling</a:t>
            </a:r>
            <a:br>
              <a:rPr lang="en-US" dirty="0"/>
            </a:br>
            <a:r>
              <a:rPr lang="en-US" dirty="0"/>
              <a:t>with the same subregions,</a:t>
            </a:r>
            <a:br>
              <a:rPr lang="en-US" dirty="0"/>
            </a:br>
            <a:r>
              <a:rPr lang="en-US" dirty="0"/>
              <a:t>we now find the central</a:t>
            </a:r>
            <a:br>
              <a:rPr lang="en-US" dirty="0"/>
            </a:br>
            <a:r>
              <a:rPr lang="en-US" dirty="0"/>
              <a:t>region is not </a:t>
            </a:r>
            <a:r>
              <a:rPr lang="en-US" dirty="0" err="1"/>
              <a:t>overdispersed</a:t>
            </a:r>
            <a:r>
              <a:rPr lang="en-US" dirty="0"/>
              <a:t>,</a:t>
            </a:r>
            <a:br>
              <a:rPr lang="en-US" dirty="0"/>
            </a:br>
            <a:r>
              <a:rPr lang="en-US" dirty="0"/>
              <a:t>but the bottom region is.</a:t>
            </a:r>
          </a:p>
          <a:p>
            <a:pPr marL="233363" indent="-233363"/>
            <a:r>
              <a:rPr lang="en-US" dirty="0"/>
              <a:t>So far, this analysis doesn’t</a:t>
            </a:r>
            <a:br>
              <a:rPr lang="en-US" dirty="0"/>
            </a:br>
            <a:r>
              <a:rPr lang="en-US" dirty="0"/>
              <a:t>suggest any nano-scale</a:t>
            </a:r>
            <a:br>
              <a:rPr lang="en-US" dirty="0"/>
            </a:br>
            <a:r>
              <a:rPr lang="en-US" dirty="0"/>
              <a:t>clustering of Sc in these</a:t>
            </a:r>
            <a:br>
              <a:rPr lang="en-US" dirty="0"/>
            </a:br>
            <a:r>
              <a:rPr lang="en-US" dirty="0"/>
              <a:t>thin films of (</a:t>
            </a:r>
            <a:r>
              <a:rPr lang="en-US" dirty="0" err="1"/>
              <a:t>Al,Sc</a:t>
            </a:r>
            <a:r>
              <a:rPr lang="en-US" dirty="0"/>
              <a:t>)N. </a:t>
            </a:r>
            <a:br>
              <a:rPr lang="en-US" dirty="0"/>
            </a:br>
            <a:r>
              <a:rPr lang="en-US" dirty="0"/>
              <a:t>However, it has established</a:t>
            </a:r>
            <a:br>
              <a:rPr lang="en-US" dirty="0"/>
            </a:br>
            <a:r>
              <a:rPr lang="en-US" dirty="0"/>
              <a:t>a need to treat the sample in smaller areal units than the whole image, due to macro-scale inhomogeneity in the signal.</a:t>
            </a:r>
          </a:p>
          <a:p>
            <a:pPr marL="233363" indent="-233363"/>
            <a:r>
              <a:rPr lang="en-US" dirty="0"/>
              <a:t>Through the following slides we will test for clustering using a local technique.</a:t>
            </a:r>
          </a:p>
        </p:txBody>
      </p:sp>
      <p:sp>
        <p:nvSpPr>
          <p:cNvPr id="3" name="Slide Number Placeholder 2">
            <a:extLst>
              <a:ext uri="{FF2B5EF4-FFF2-40B4-BE49-F238E27FC236}">
                <a16:creationId xmlns:a16="http://schemas.microsoft.com/office/drawing/2014/main" id="{3B398EC8-E11A-02FD-5BC2-D73CDE29063F}"/>
              </a:ext>
            </a:extLst>
          </p:cNvPr>
          <p:cNvSpPr>
            <a:spLocks noGrp="1"/>
          </p:cNvSpPr>
          <p:nvPr>
            <p:ph type="sldNum" sz="quarter" idx="14"/>
          </p:nvPr>
        </p:nvSpPr>
        <p:spPr/>
        <p:txBody>
          <a:bodyPr/>
          <a:lstStyle/>
          <a:p>
            <a:fld id="{86CB4B4D-7CA3-9044-876B-883B54F8677D}" type="slidenum">
              <a:rPr lang="en-US" smtClean="0"/>
              <a:pPr/>
              <a:t>11</a:t>
            </a:fld>
            <a:endParaRPr lang="en-US" dirty="0"/>
          </a:p>
        </p:txBody>
      </p:sp>
      <p:sp>
        <p:nvSpPr>
          <p:cNvPr id="4" name="Text Placeholder 3">
            <a:extLst>
              <a:ext uri="{FF2B5EF4-FFF2-40B4-BE49-F238E27FC236}">
                <a16:creationId xmlns:a16="http://schemas.microsoft.com/office/drawing/2014/main" id="{2CCF4AE0-109A-6B37-9606-4DF0461542A0}"/>
              </a:ext>
            </a:extLst>
          </p:cNvPr>
          <p:cNvSpPr>
            <a:spLocks noGrp="1"/>
          </p:cNvSpPr>
          <p:nvPr>
            <p:ph type="body" sz="quarter" idx="12"/>
          </p:nvPr>
        </p:nvSpPr>
        <p:spPr/>
        <p:txBody>
          <a:bodyPr/>
          <a:lstStyle/>
          <a:p>
            <a:r>
              <a:rPr lang="en-US" dirty="0"/>
              <a:t>Testing with Subregions</a:t>
            </a:r>
          </a:p>
        </p:txBody>
      </p:sp>
      <p:pic>
        <p:nvPicPr>
          <p:cNvPr id="28" name="Picture 27" descr="A close-up of a pixelated square&#10;&#10;AI-generated content may be incorrect.">
            <a:extLst>
              <a:ext uri="{FF2B5EF4-FFF2-40B4-BE49-F238E27FC236}">
                <a16:creationId xmlns:a16="http://schemas.microsoft.com/office/drawing/2014/main" id="{4D31A2AE-05EC-D74B-105D-2219D513806B}"/>
              </a:ext>
            </a:extLst>
          </p:cNvPr>
          <p:cNvPicPr>
            <a:picLocks noChangeAspect="1"/>
          </p:cNvPicPr>
          <p:nvPr/>
        </p:nvPicPr>
        <p:blipFill>
          <a:blip r:embed="rId2">
            <a:extLst>
              <a:ext uri="{28A0092B-C50C-407E-A947-70E740481C1C}">
                <a14:useLocalDpi xmlns:a14="http://schemas.microsoft.com/office/drawing/2010/main" val="0"/>
              </a:ext>
            </a:extLst>
          </a:blip>
          <a:srcRect l="32667" t="12097" r="30083" b="11065"/>
          <a:stretch/>
        </p:blipFill>
        <p:spPr>
          <a:xfrm>
            <a:off x="4968875" y="1434970"/>
            <a:ext cx="3153395" cy="3153395"/>
          </a:xfrm>
          <a:prstGeom prst="rect">
            <a:avLst/>
          </a:prstGeom>
        </p:spPr>
      </p:pic>
      <p:sp>
        <p:nvSpPr>
          <p:cNvPr id="12" name="Right Brace 11">
            <a:extLst>
              <a:ext uri="{FF2B5EF4-FFF2-40B4-BE49-F238E27FC236}">
                <a16:creationId xmlns:a16="http://schemas.microsoft.com/office/drawing/2014/main" id="{64087ACD-757B-604F-E9C8-8634DE909C6E}"/>
              </a:ext>
            </a:extLst>
          </p:cNvPr>
          <p:cNvSpPr/>
          <p:nvPr/>
        </p:nvSpPr>
        <p:spPr>
          <a:xfrm>
            <a:off x="8122270" y="1432747"/>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3" name="Right Brace 12">
            <a:extLst>
              <a:ext uri="{FF2B5EF4-FFF2-40B4-BE49-F238E27FC236}">
                <a16:creationId xmlns:a16="http://schemas.microsoft.com/office/drawing/2014/main" id="{81043489-E7C4-63CC-99E0-155AD9AA1B3A}"/>
              </a:ext>
            </a:extLst>
          </p:cNvPr>
          <p:cNvSpPr/>
          <p:nvPr/>
        </p:nvSpPr>
        <p:spPr>
          <a:xfrm>
            <a:off x="8127140" y="2485848"/>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Right Brace 13">
            <a:extLst>
              <a:ext uri="{FF2B5EF4-FFF2-40B4-BE49-F238E27FC236}">
                <a16:creationId xmlns:a16="http://schemas.microsoft.com/office/drawing/2014/main" id="{4437FF10-6503-4759-C507-36062CC842C1}"/>
              </a:ext>
            </a:extLst>
          </p:cNvPr>
          <p:cNvSpPr/>
          <p:nvPr/>
        </p:nvSpPr>
        <p:spPr>
          <a:xfrm>
            <a:off x="8122270" y="3538949"/>
            <a:ext cx="176388" cy="1037575"/>
          </a:xfrm>
          <a:prstGeom prst="rightBrace">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BC6B0A8A-6BB3-8B9D-EEBF-0F5F9FDB1262}"/>
                  </a:ext>
                </a:extLst>
              </p:cNvPr>
              <p:cNvSpPr>
                <a:spLocks noGrp="1"/>
              </p:cNvSpPr>
              <p:nvPr>
                <p:ph type="body" sz="quarter" idx="13"/>
              </p:nvPr>
            </p:nvSpPr>
            <p:spPr>
              <a:xfrm>
                <a:off x="8362864" y="1751510"/>
                <a:ext cx="3817830" cy="400050"/>
              </a:xfrm>
            </p:spPr>
            <p:txBody>
              <a:bodyPr>
                <a:normAutofit fontScale="92500" lnSpcReduction="10000"/>
              </a:body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rPr>
                              <m:t>𝟐</m:t>
                            </m:r>
                          </m:sup>
                        </m:sSup>
                      </m:num>
                      <m:den>
                        <m:r>
                          <a:rPr lang="en-US" b="1" i="1" smtClean="0">
                            <a:latin typeface="Cambria Math" panose="02040503050406030204" pitchFamily="18" charset="0"/>
                            <a:ea typeface="Cambria Math" panose="02040503050406030204" pitchFamily="18" charset="0"/>
                          </a:rPr>
                          <m:t>𝝁</m:t>
                        </m:r>
                      </m:den>
                    </m:f>
                    <m:r>
                      <a:rPr lang="en-US" b="1" i="1" smtClean="0">
                        <a:latin typeface="Cambria Math" panose="02040503050406030204" pitchFamily="18" charset="0"/>
                      </a:rPr>
                      <m:t>=</m:t>
                    </m:r>
                  </m:oMath>
                </a14:m>
                <a:r>
                  <a:rPr lang="en-US" dirty="0"/>
                  <a:t> </a:t>
                </a:r>
                <a:r>
                  <a:rPr lang="en-US" b="0" dirty="0"/>
                  <a:t>1.04</a:t>
                </a:r>
                <a:r>
                  <a:rPr lang="en-US" dirty="0"/>
                  <a:t>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𝝌</m:t>
                        </m:r>
                      </m:e>
                      <m:sup>
                        <m:r>
                          <a:rPr lang="en-US" b="1" i="1" smtClean="0">
                            <a:latin typeface="Cambria Math" panose="02040503050406030204" pitchFamily="18" charset="0"/>
                          </a:rPr>
                          <m:t>𝟐</m:t>
                        </m:r>
                      </m:sup>
                    </m:sSup>
                    <m:r>
                      <a:rPr lang="en-US" b="1" i="1" smtClean="0">
                        <a:latin typeface="Cambria Math" panose="02040503050406030204" pitchFamily="18" charset="0"/>
                      </a:rPr>
                      <m:t>=</m:t>
                    </m:r>
                  </m:oMath>
                </a14:m>
                <a:r>
                  <a:rPr lang="en-US" dirty="0"/>
                  <a:t> </a:t>
                </a:r>
                <a:r>
                  <a:rPr lang="en-US" b="0" dirty="0"/>
                  <a:t>313</a:t>
                </a:r>
                <a:r>
                  <a:rPr lang="en-US" dirty="0"/>
                  <a:t>   </a:t>
                </a:r>
                <a14:m>
                  <m:oMath xmlns:m="http://schemas.openxmlformats.org/officeDocument/2006/math">
                    <m:r>
                      <a:rPr lang="en-US" b="1" i="1" dirty="0" smtClean="0">
                        <a:latin typeface="Cambria Math" panose="02040503050406030204" pitchFamily="18" charset="0"/>
                      </a:rPr>
                      <m:t>𝒑</m:t>
                    </m:r>
                    <m:r>
                      <a:rPr lang="en-US" b="1" i="1" dirty="0" smtClean="0">
                        <a:latin typeface="Cambria Math" panose="02040503050406030204" pitchFamily="18" charset="0"/>
                      </a:rPr>
                      <m:t>=</m:t>
                    </m:r>
                  </m:oMath>
                </a14:m>
                <a:r>
                  <a:rPr lang="en-US" dirty="0"/>
                  <a:t> </a:t>
                </a:r>
                <a:r>
                  <a:rPr lang="en-US" b="0" dirty="0"/>
                  <a:t>0.28</a:t>
                </a:r>
                <a:r>
                  <a:rPr lang="en-US" dirty="0"/>
                  <a:t> </a:t>
                </a:r>
              </a:p>
            </p:txBody>
          </p:sp>
        </mc:Choice>
        <mc:Fallback xmlns="">
          <p:sp>
            <p:nvSpPr>
              <p:cNvPr id="15" name="Text Placeholder 4">
                <a:extLst>
                  <a:ext uri="{FF2B5EF4-FFF2-40B4-BE49-F238E27FC236}">
                    <a16:creationId xmlns:a16="http://schemas.microsoft.com/office/drawing/2014/main" id="{BC6B0A8A-6BB3-8B9D-EEBF-0F5F9FDB1262}"/>
                  </a:ext>
                </a:extLst>
              </p:cNvPr>
              <p:cNvSpPr>
                <a:spLocks noGrp="1" noRot="1" noChangeAspect="1" noMove="1" noResize="1" noEditPoints="1" noAdjustHandles="1" noChangeArrowheads="1" noChangeShapeType="1" noTextEdit="1"/>
              </p:cNvSpPr>
              <p:nvPr>
                <p:ph type="body" sz="quarter" idx="13"/>
              </p:nvPr>
            </p:nvSpPr>
            <p:spPr>
              <a:xfrm>
                <a:off x="8362864" y="1751510"/>
                <a:ext cx="3817830" cy="400050"/>
              </a:xfrm>
              <a:blipFill>
                <a:blip r:embed="rId3"/>
                <a:stretch>
                  <a:fillRect l="-8307" t="-153030" b="-2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Placeholder 4">
                <a:extLst>
                  <a:ext uri="{FF2B5EF4-FFF2-40B4-BE49-F238E27FC236}">
                    <a16:creationId xmlns:a16="http://schemas.microsoft.com/office/drawing/2014/main" id="{C32D010E-4410-BA3C-6DB2-88E5FFB00BD1}"/>
                  </a:ext>
                </a:extLst>
              </p:cNvPr>
              <p:cNvSpPr txBox="1">
                <a:spLocks/>
              </p:cNvSpPr>
              <p:nvPr/>
            </p:nvSpPr>
            <p:spPr>
              <a:xfrm>
                <a:off x="8362864" y="2804610"/>
                <a:ext cx="381783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𝝈</m:t>
                            </m:r>
                          </m:e>
                          <m:sup>
                            <m:r>
                              <a:rPr lang="en-US" i="1" smtClean="0">
                                <a:latin typeface="Cambria Math" panose="02040503050406030204" pitchFamily="18" charset="0"/>
                              </a:rPr>
                              <m:t>𝟐</m:t>
                            </m:r>
                          </m:sup>
                        </m:sSup>
                      </m:num>
                      <m:den>
                        <m:r>
                          <a:rPr lang="en-US" i="1" smtClean="0">
                            <a:latin typeface="Cambria Math" panose="02040503050406030204" pitchFamily="18" charset="0"/>
                            <a:ea typeface="Cambria Math" panose="02040503050406030204" pitchFamily="18" charset="0"/>
                          </a:rPr>
                          <m:t>𝝁</m:t>
                        </m:r>
                      </m:den>
                    </m:f>
                    <m:r>
                      <a:rPr lang="en-US" i="1" smtClean="0">
                        <a:latin typeface="Cambria Math" panose="02040503050406030204" pitchFamily="18" charset="0"/>
                      </a:rPr>
                      <m:t>=</m:t>
                    </m:r>
                  </m:oMath>
                </a14:m>
                <a:r>
                  <a:rPr lang="en-US" dirty="0"/>
                  <a:t> </a:t>
                </a:r>
                <a:r>
                  <a:rPr lang="en-US" b="0" dirty="0"/>
                  <a:t>1.10</a:t>
                </a: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𝝌</m:t>
                        </m:r>
                      </m:e>
                      <m:sup>
                        <m:r>
                          <a:rPr lang="en-US" i="1" smtClean="0">
                            <a:latin typeface="Cambria Math" panose="02040503050406030204" pitchFamily="18" charset="0"/>
                          </a:rPr>
                          <m:t>𝟐</m:t>
                        </m:r>
                      </m:sup>
                    </m:sSup>
                    <m:r>
                      <a:rPr lang="en-US" i="1" smtClean="0">
                        <a:latin typeface="Cambria Math" panose="02040503050406030204" pitchFamily="18" charset="0"/>
                      </a:rPr>
                      <m:t>=</m:t>
                    </m:r>
                  </m:oMath>
                </a14:m>
                <a:r>
                  <a:rPr lang="en-US" dirty="0"/>
                  <a:t> </a:t>
                </a:r>
                <a:r>
                  <a:rPr lang="en-US" b="0" dirty="0"/>
                  <a:t>330</a:t>
                </a:r>
                <a:r>
                  <a:rPr lang="en-US" dirty="0"/>
                  <a:t>   </a:t>
                </a:r>
                <a14:m>
                  <m:oMath xmlns:m="http://schemas.openxmlformats.org/officeDocument/2006/math">
                    <m:r>
                      <a:rPr lang="en-US" i="1" dirty="0" smtClean="0">
                        <a:latin typeface="Cambria Math" panose="02040503050406030204" pitchFamily="18" charset="0"/>
                      </a:rPr>
                      <m:t>𝒑</m:t>
                    </m:r>
                    <m:r>
                      <a:rPr lang="en-US" i="1" dirty="0" smtClean="0">
                        <a:latin typeface="Cambria Math" panose="02040503050406030204" pitchFamily="18" charset="0"/>
                      </a:rPr>
                      <m:t>=</m:t>
                    </m:r>
                  </m:oMath>
                </a14:m>
                <a:r>
                  <a:rPr lang="en-US" dirty="0"/>
                  <a:t> </a:t>
                </a:r>
                <a:r>
                  <a:rPr lang="en-US" b="0" dirty="0"/>
                  <a:t>0.10</a:t>
                </a:r>
                <a:r>
                  <a:rPr lang="en-US" dirty="0"/>
                  <a:t> </a:t>
                </a:r>
              </a:p>
            </p:txBody>
          </p:sp>
        </mc:Choice>
        <mc:Fallback xmlns="">
          <p:sp>
            <p:nvSpPr>
              <p:cNvPr id="16" name="Text Placeholder 4">
                <a:extLst>
                  <a:ext uri="{FF2B5EF4-FFF2-40B4-BE49-F238E27FC236}">
                    <a16:creationId xmlns:a16="http://schemas.microsoft.com/office/drawing/2014/main" id="{C32D010E-4410-BA3C-6DB2-88E5FFB00BD1}"/>
                  </a:ext>
                </a:extLst>
              </p:cNvPr>
              <p:cNvSpPr txBox="1">
                <a:spLocks noRot="1" noChangeAspect="1" noMove="1" noResize="1" noEditPoints="1" noAdjustHandles="1" noChangeArrowheads="1" noChangeShapeType="1" noTextEdit="1"/>
              </p:cNvSpPr>
              <p:nvPr/>
            </p:nvSpPr>
            <p:spPr>
              <a:xfrm>
                <a:off x="8362864" y="2804610"/>
                <a:ext cx="3817830" cy="400050"/>
              </a:xfrm>
              <a:prstGeom prst="rect">
                <a:avLst/>
              </a:prstGeom>
              <a:blipFill>
                <a:blip r:embed="rId4"/>
                <a:stretch>
                  <a:fillRect l="-8307" t="-153030" b="-225758"/>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4">
                <a:extLst>
                  <a:ext uri="{FF2B5EF4-FFF2-40B4-BE49-F238E27FC236}">
                    <a16:creationId xmlns:a16="http://schemas.microsoft.com/office/drawing/2014/main" id="{38259381-4EA8-4353-E4CF-E18428C73316}"/>
                  </a:ext>
                </a:extLst>
              </p:cNvPr>
              <p:cNvSpPr txBox="1">
                <a:spLocks/>
              </p:cNvSpPr>
              <p:nvPr/>
            </p:nvSpPr>
            <p:spPr>
              <a:xfrm>
                <a:off x="8362864" y="3857711"/>
                <a:ext cx="381783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𝝈</m:t>
                            </m:r>
                          </m:e>
                          <m:sup>
                            <m:r>
                              <a:rPr lang="en-US" i="1" smtClean="0">
                                <a:latin typeface="Cambria Math" panose="02040503050406030204" pitchFamily="18" charset="0"/>
                              </a:rPr>
                              <m:t>𝟐</m:t>
                            </m:r>
                          </m:sup>
                        </m:sSup>
                      </m:num>
                      <m:den>
                        <m:r>
                          <a:rPr lang="en-US" i="1" smtClean="0">
                            <a:latin typeface="Cambria Math" panose="02040503050406030204" pitchFamily="18" charset="0"/>
                            <a:ea typeface="Cambria Math" panose="02040503050406030204" pitchFamily="18" charset="0"/>
                          </a:rPr>
                          <m:t>𝝁</m:t>
                        </m:r>
                      </m:den>
                    </m:f>
                    <m:r>
                      <a:rPr lang="en-US" i="1" smtClean="0">
                        <a:latin typeface="Cambria Math" panose="02040503050406030204" pitchFamily="18" charset="0"/>
                      </a:rPr>
                      <m:t>=</m:t>
                    </m:r>
                  </m:oMath>
                </a14:m>
                <a:r>
                  <a:rPr lang="en-US" dirty="0"/>
                  <a:t> </a:t>
                </a:r>
                <a:r>
                  <a:rPr lang="en-US" b="0" dirty="0"/>
                  <a:t>1.16</a:t>
                </a:r>
                <a:r>
                  <a:rPr lang="en-US" dirty="0"/>
                  <a: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𝝌</m:t>
                        </m:r>
                      </m:e>
                      <m:sup>
                        <m:r>
                          <a:rPr lang="en-US" i="1" smtClean="0">
                            <a:latin typeface="Cambria Math" panose="02040503050406030204" pitchFamily="18" charset="0"/>
                          </a:rPr>
                          <m:t>𝟐</m:t>
                        </m:r>
                      </m:sup>
                    </m:sSup>
                    <m:r>
                      <a:rPr lang="en-US" i="1" smtClean="0">
                        <a:latin typeface="Cambria Math" panose="02040503050406030204" pitchFamily="18" charset="0"/>
                      </a:rPr>
                      <m:t>=</m:t>
                    </m:r>
                  </m:oMath>
                </a14:m>
                <a:r>
                  <a:rPr lang="en-US" dirty="0"/>
                  <a:t> </a:t>
                </a:r>
                <a:r>
                  <a:rPr lang="en-US" b="0" dirty="0"/>
                  <a:t>347</a:t>
                </a:r>
                <a:r>
                  <a:rPr lang="en-US" dirty="0"/>
                  <a:t>   </a:t>
                </a:r>
                <a14:m>
                  <m:oMath xmlns:m="http://schemas.openxmlformats.org/officeDocument/2006/math">
                    <m:r>
                      <a:rPr lang="en-US" i="1" dirty="0" smtClean="0">
                        <a:latin typeface="Cambria Math" panose="02040503050406030204" pitchFamily="18" charset="0"/>
                      </a:rPr>
                      <m:t>𝒑</m:t>
                    </m:r>
                    <m:r>
                      <a:rPr lang="en-US" i="1" dirty="0" smtClean="0">
                        <a:latin typeface="Cambria Math" panose="02040503050406030204" pitchFamily="18" charset="0"/>
                      </a:rPr>
                      <m:t>=</m:t>
                    </m:r>
                  </m:oMath>
                </a14:m>
                <a:r>
                  <a:rPr lang="en-US" dirty="0"/>
                  <a:t> </a:t>
                </a:r>
                <a:r>
                  <a:rPr lang="en-US" b="0" dirty="0"/>
                  <a:t>0.03</a:t>
                </a:r>
                <a:r>
                  <a:rPr lang="en-US" dirty="0"/>
                  <a:t> </a:t>
                </a:r>
              </a:p>
            </p:txBody>
          </p:sp>
        </mc:Choice>
        <mc:Fallback xmlns="">
          <p:sp>
            <p:nvSpPr>
              <p:cNvPr id="17" name="Text Placeholder 4">
                <a:extLst>
                  <a:ext uri="{FF2B5EF4-FFF2-40B4-BE49-F238E27FC236}">
                    <a16:creationId xmlns:a16="http://schemas.microsoft.com/office/drawing/2014/main" id="{38259381-4EA8-4353-E4CF-E18428C73316}"/>
                  </a:ext>
                </a:extLst>
              </p:cNvPr>
              <p:cNvSpPr txBox="1">
                <a:spLocks noRot="1" noChangeAspect="1" noMove="1" noResize="1" noEditPoints="1" noAdjustHandles="1" noChangeArrowheads="1" noChangeShapeType="1" noTextEdit="1"/>
              </p:cNvSpPr>
              <p:nvPr/>
            </p:nvSpPr>
            <p:spPr>
              <a:xfrm>
                <a:off x="8362864" y="3857711"/>
                <a:ext cx="3817830" cy="400050"/>
              </a:xfrm>
              <a:prstGeom prst="rect">
                <a:avLst/>
              </a:prstGeom>
              <a:blipFill>
                <a:blip r:embed="rId5"/>
                <a:stretch>
                  <a:fillRect l="-8307" t="-156923" b="-229231"/>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cxnSp>
        <p:nvCxnSpPr>
          <p:cNvPr id="18" name="Straight Connector 17">
            <a:extLst>
              <a:ext uri="{FF2B5EF4-FFF2-40B4-BE49-F238E27FC236}">
                <a16:creationId xmlns:a16="http://schemas.microsoft.com/office/drawing/2014/main" id="{E6C29333-FB2A-2820-7999-98FDEB7BEC42}"/>
              </a:ext>
            </a:extLst>
          </p:cNvPr>
          <p:cNvCxnSpPr>
            <a:cxnSpLocks/>
          </p:cNvCxnSpPr>
          <p:nvPr/>
        </p:nvCxnSpPr>
        <p:spPr>
          <a:xfrm flipH="1">
            <a:off x="4946740" y="2476672"/>
            <a:ext cx="3162830" cy="0"/>
          </a:xfrm>
          <a:prstGeom prst="line">
            <a:avLst/>
          </a:prstGeom>
          <a:noFill/>
          <a:ln w="19050" cap="flat">
            <a:solidFill>
              <a:schemeClr val="bg1"/>
            </a:solidFill>
            <a:prstDash val="dash"/>
            <a:miter lim="8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363B36BB-DDD9-F0E7-CCBE-26C030FE51B8}"/>
              </a:ext>
            </a:extLst>
          </p:cNvPr>
          <p:cNvCxnSpPr>
            <a:cxnSpLocks/>
          </p:cNvCxnSpPr>
          <p:nvPr/>
        </p:nvCxnSpPr>
        <p:spPr>
          <a:xfrm flipH="1">
            <a:off x="4946739" y="3529773"/>
            <a:ext cx="3162830" cy="0"/>
          </a:xfrm>
          <a:prstGeom prst="line">
            <a:avLst/>
          </a:prstGeom>
          <a:noFill/>
          <a:ln w="19050" cap="flat">
            <a:solidFill>
              <a:schemeClr val="bg1"/>
            </a:solidFill>
            <a:prstDash val="dash"/>
            <a:miter lim="8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7247920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605415D-4DE5-36A0-6296-20E676D22DCA}"/>
                  </a:ext>
                </a:extLst>
              </p:cNvPr>
              <p:cNvSpPr>
                <a:spLocks noGrp="1"/>
              </p:cNvSpPr>
              <p:nvPr>
                <p:ph type="body" sz="quarter" idx="11"/>
              </p:nvPr>
            </p:nvSpPr>
            <p:spPr>
              <a:xfrm>
                <a:off x="1431621" y="1371470"/>
                <a:ext cx="10436225" cy="4961284"/>
              </a:xfrm>
            </p:spPr>
            <p:txBody>
              <a:bodyPr/>
              <a:lstStyle/>
              <a:p>
                <a:pPr marL="228600" indent="-228600"/>
                <a:r>
                  <a:rPr lang="en-US" dirty="0"/>
                  <a:t>LISA stands for </a:t>
                </a:r>
                <a:r>
                  <a:rPr lang="en-US" i="1" dirty="0"/>
                  <a:t>Local Indicators of Spatial Autocorrelation</a:t>
                </a:r>
                <a:r>
                  <a:rPr lang="en-US" dirty="0"/>
                  <a:t>, and describes a family of techniques that assess spatial data for clustering (and/or outliers) on a local scale, by rigorously defining the concept of a local neighborhood using a </a:t>
                </a:r>
                <a:r>
                  <a:rPr lang="en-US" i="1" dirty="0"/>
                  <a:t>weights matrix</a:t>
                </a:r>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𝑖𝑗</m:t>
                        </m:r>
                      </m:sub>
                    </m:sSub>
                  </m:oMath>
                </a14:m>
                <a:r>
                  <a:rPr lang="en-US" dirty="0"/>
                  <a:t>:</a:t>
                </a:r>
              </a:p>
            </p:txBody>
          </p:sp>
        </mc:Choice>
        <mc:Fallback xmlns="">
          <p:sp>
            <p:nvSpPr>
              <p:cNvPr id="2" name="Text Placeholder 1">
                <a:extLst>
                  <a:ext uri="{FF2B5EF4-FFF2-40B4-BE49-F238E27FC236}">
                    <a16:creationId xmlns:a16="http://schemas.microsoft.com/office/drawing/2014/main" id="{9605415D-4DE5-36A0-6296-20E676D22DCA}"/>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2"/>
                <a:stretch>
                  <a:fillRect l="-1051" t="-73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7F0534F-483B-6AE2-444F-E52E4A9A696A}"/>
              </a:ext>
            </a:extLst>
          </p:cNvPr>
          <p:cNvSpPr>
            <a:spLocks noGrp="1"/>
          </p:cNvSpPr>
          <p:nvPr>
            <p:ph type="sldNum" sz="quarter" idx="14"/>
          </p:nvPr>
        </p:nvSpPr>
        <p:spPr/>
        <p:txBody>
          <a:bodyPr/>
          <a:lstStyle/>
          <a:p>
            <a:fld id="{86CB4B4D-7CA3-9044-876B-883B54F8677D}" type="slidenum">
              <a:rPr lang="en-US" smtClean="0"/>
              <a:pPr/>
              <a:t>12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5C03FE68-6F2D-DBA4-6FF0-B79FA4AC6F09}"/>
                  </a:ext>
                </a:extLst>
              </p:cNvPr>
              <p:cNvSpPr>
                <a:spLocks noGrp="1"/>
              </p:cNvSpPr>
              <p:nvPr>
                <p:ph type="body" sz="quarter" idx="12"/>
              </p:nvPr>
            </p:nvSpPr>
            <p:spPr/>
            <p:txBody>
              <a:bodyPr/>
              <a:lstStyle/>
              <a:p>
                <a:r>
                  <a:rPr lang="en-US" dirty="0"/>
                  <a:t>LISA: Moran’s </a:t>
                </a:r>
                <a14:m>
                  <m:oMath xmlns:m="http://schemas.openxmlformats.org/officeDocument/2006/math">
                    <m:r>
                      <a:rPr lang="en-US" i="1" dirty="0" smtClean="0">
                        <a:latin typeface="Cambria Math" panose="02040503050406030204" pitchFamily="18" charset="0"/>
                      </a:rPr>
                      <m:t>𝐼</m:t>
                    </m:r>
                  </m:oMath>
                </a14:m>
                <a:r>
                  <a:rPr lang="en-US" dirty="0"/>
                  <a:t> Statistic</a:t>
                </a:r>
              </a:p>
            </p:txBody>
          </p:sp>
        </mc:Choice>
        <mc:Fallback xmlns="">
          <p:sp>
            <p:nvSpPr>
              <p:cNvPr id="4" name="Text Placeholder 3">
                <a:extLst>
                  <a:ext uri="{FF2B5EF4-FFF2-40B4-BE49-F238E27FC236}">
                    <a16:creationId xmlns:a16="http://schemas.microsoft.com/office/drawing/2014/main" id="{5C03FE68-6F2D-DBA4-6FF0-B79FA4AC6F09}"/>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2220" t="-18868" b="-31132"/>
                </a:stretch>
              </a:blipFill>
            </p:spPr>
            <p:txBody>
              <a:bodyPr/>
              <a:lstStyle/>
              <a:p>
                <a:r>
                  <a:rPr lang="en-US">
                    <a:noFill/>
                  </a:rPr>
                  <a:t> </a:t>
                </a:r>
              </a:p>
            </p:txBody>
          </p:sp>
        </mc:Fallback>
      </mc:AlternateContent>
      <p:pic>
        <p:nvPicPr>
          <p:cNvPr id="7" name="Picture 6" descr="A crossword puzzle with numbers and symbols&#10;&#10;AI-generated content may be incorrect.">
            <a:extLst>
              <a:ext uri="{FF2B5EF4-FFF2-40B4-BE49-F238E27FC236}">
                <a16:creationId xmlns:a16="http://schemas.microsoft.com/office/drawing/2014/main" id="{0FB17879-2BBC-C12C-3FCE-A13EA28C3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621" y="2521911"/>
            <a:ext cx="4785570" cy="3631239"/>
          </a:xfrm>
          <a:prstGeom prst="rect">
            <a:avLst/>
          </a:prstGeom>
        </p:spPr>
      </p:pic>
      <mc:AlternateContent xmlns:mc="http://schemas.openxmlformats.org/markup-compatibility/2006" xmlns:a14="http://schemas.microsoft.com/office/drawing/2010/main">
        <mc:Choice Requires="a14">
          <p:sp>
            <p:nvSpPr>
              <p:cNvPr id="8" name="Text Placeholder 1">
                <a:extLst>
                  <a:ext uri="{FF2B5EF4-FFF2-40B4-BE49-F238E27FC236}">
                    <a16:creationId xmlns:a16="http://schemas.microsoft.com/office/drawing/2014/main" id="{FB76B2FD-2627-EC82-EFF1-155AED782DBC}"/>
                  </a:ext>
                </a:extLst>
              </p:cNvPr>
              <p:cNvSpPr txBox="1">
                <a:spLocks/>
              </p:cNvSpPr>
              <p:nvPr/>
            </p:nvSpPr>
            <p:spPr>
              <a:xfrm>
                <a:off x="6187624" y="2397632"/>
                <a:ext cx="5734050" cy="381084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Here we’ll employ the local Moran’s </a:t>
                </a:r>
                <a14:m>
                  <m:oMath xmlns:m="http://schemas.openxmlformats.org/officeDocument/2006/math">
                    <m:r>
                      <a:rPr lang="en-US" i="1" dirty="0" smtClean="0">
                        <a:latin typeface="Cambria Math" panose="02040503050406030204" pitchFamily="18" charset="0"/>
                      </a:rPr>
                      <m:t>𝐼</m:t>
                    </m:r>
                  </m:oMath>
                </a14:m>
                <a:r>
                  <a:rPr lang="en-US" dirty="0"/>
                  <a:t> statistic, which is a form of cross-correlation:</a:t>
                </a:r>
                <a:br>
                  <a:rPr lang="en-US" dirty="0"/>
                </a:b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e>
                      </m:nary>
                    </m:oMath>
                  </m:oMathPara>
                </a14:m>
                <a:br>
                  <a:rPr lang="en-US" b="0" dirty="0"/>
                </a:br>
                <a:r>
                  <a:rPr lang="en-US" b="0" dirty="0"/>
                  <a:t>where </a:t>
                </a:r>
                <a14:m>
                  <m:oMath xmlns:m="http://schemas.openxmlformats.org/officeDocument/2006/math">
                    <m:r>
                      <a:rPr lang="en-US" b="0" i="1" dirty="0" smtClean="0">
                        <a:latin typeface="Cambria Math" panose="02040503050406030204" pitchFamily="18" charset="0"/>
                      </a:rPr>
                      <m:t>𝑐</m:t>
                    </m:r>
                  </m:oMath>
                </a14:m>
                <a:r>
                  <a:rPr lang="en-US" b="0" dirty="0"/>
                  <a:t> is a constant. </a:t>
                </a:r>
                <a14:m>
                  <m:oMath xmlns:m="http://schemas.openxmlformats.org/officeDocument/2006/math">
                    <m:r>
                      <a:rPr lang="en-US" b="0" i="1" dirty="0" smtClean="0">
                        <a:latin typeface="Cambria Math" panose="02040503050406030204" pitchFamily="18" charset="0"/>
                      </a:rPr>
                      <m:t>𝐼</m:t>
                    </m:r>
                  </m:oMath>
                </a14:m>
                <a:r>
                  <a:rPr lang="en-US" b="0" dirty="0"/>
                  <a:t> ranges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≤1</m:t>
                    </m:r>
                  </m:oMath>
                </a14:m>
                <a:r>
                  <a:rPr lang="en-US" b="0" dirty="0"/>
                  <a:t> and can be interpreted as:</a:t>
                </a:r>
                <a:br>
                  <a:rPr lang="en-US" b="0" dirty="0"/>
                </a:b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𝐼</m:t>
                            </m:r>
                            <m:r>
                              <a:rPr lang="en-US" b="0" i="1" smtClean="0">
                                <a:latin typeface="Cambria Math" panose="02040503050406030204" pitchFamily="18" charset="0"/>
                              </a:rPr>
                              <m:t>&lt;1</m:t>
                            </m:r>
                          </m:e>
                          <m:e>
                            <m:r>
                              <m:rPr>
                                <m:nor/>
                              </m:rPr>
                              <a:rPr lang="en-US" b="0" i="0" smtClean="0">
                                <a:latin typeface="Cambria Math" panose="02040503050406030204" pitchFamily="18" charset="0"/>
                              </a:rPr>
                              <m:t>Overdispersion</m:t>
                            </m:r>
                          </m:e>
                        </m:mr>
                        <m:mr>
                          <m:e>
                            <m:r>
                              <a:rPr lang="en-US" b="0" i="1" smtClean="0">
                                <a:latin typeface="Cambria Math" panose="02040503050406030204" pitchFamily="18" charset="0"/>
                              </a:rPr>
                              <m:t>𝐼</m:t>
                            </m:r>
                            <m:r>
                              <a:rPr lang="en-US" b="0" i="1" smtClean="0">
                                <a:latin typeface="Cambria Math" panose="02040503050406030204" pitchFamily="18" charset="0"/>
                              </a:rPr>
                              <m:t>=1</m:t>
                            </m:r>
                          </m:e>
                          <m:e>
                            <m:r>
                              <m:rPr>
                                <m:nor/>
                              </m:rPr>
                              <a:rPr lang="en-US" b="0" i="0" smtClean="0">
                                <a:latin typeface="Cambria Math" panose="02040503050406030204" pitchFamily="18" charset="0"/>
                              </a:rPr>
                              <m:t>CSR</m:t>
                            </m:r>
                          </m:e>
                        </m:mr>
                        <m:mr>
                          <m:e>
                            <m:r>
                              <a:rPr lang="en-US" b="0" i="1" smtClean="0">
                                <a:latin typeface="Cambria Math" panose="02040503050406030204" pitchFamily="18" charset="0"/>
                              </a:rPr>
                              <m:t>𝐼</m:t>
                            </m:r>
                            <m:r>
                              <a:rPr lang="en-US" b="0" i="1" smtClean="0">
                                <a:latin typeface="Cambria Math" panose="02040503050406030204" pitchFamily="18" charset="0"/>
                              </a:rPr>
                              <m:t>&gt;1</m:t>
                            </m:r>
                          </m:e>
                          <m:e>
                            <m:r>
                              <m:rPr>
                                <m:nor/>
                              </m:rPr>
                              <a:rPr lang="en-US" b="0" i="0" smtClean="0">
                                <a:latin typeface="Cambria Math" panose="02040503050406030204" pitchFamily="18" charset="0"/>
                              </a:rPr>
                              <m:t>Underdispersion</m:t>
                            </m:r>
                          </m:e>
                        </m:mr>
                      </m:m>
                    </m:oMath>
                  </m:oMathPara>
                </a14:m>
                <a:endParaRPr lang="en-US" b="0" dirty="0"/>
              </a:p>
            </p:txBody>
          </p:sp>
        </mc:Choice>
        <mc:Fallback xmlns="">
          <p:sp>
            <p:nvSpPr>
              <p:cNvPr id="8" name="Text Placeholder 1">
                <a:extLst>
                  <a:ext uri="{FF2B5EF4-FFF2-40B4-BE49-F238E27FC236}">
                    <a16:creationId xmlns:a16="http://schemas.microsoft.com/office/drawing/2014/main" id="{FB76B2FD-2627-EC82-EFF1-155AED782DBC}"/>
                  </a:ext>
                </a:extLst>
              </p:cNvPr>
              <p:cNvSpPr txBox="1">
                <a:spLocks noRot="1" noChangeAspect="1" noMove="1" noResize="1" noEditPoints="1" noAdjustHandles="1" noChangeArrowheads="1" noChangeShapeType="1" noTextEdit="1"/>
              </p:cNvSpPr>
              <p:nvPr/>
            </p:nvSpPr>
            <p:spPr>
              <a:xfrm>
                <a:off x="6187624" y="2397632"/>
                <a:ext cx="5734050" cy="3810843"/>
              </a:xfrm>
              <a:prstGeom prst="rect">
                <a:avLst/>
              </a:prstGeom>
              <a:blipFill>
                <a:blip r:embed="rId5"/>
                <a:stretch>
                  <a:fillRect l="-1913" t="-800" r="-638"/>
                </a:stretch>
              </a:blipFill>
              <a:ln w="12700">
                <a:miter lim="400000"/>
              </a:ln>
              <a:extLst>
                <a:ext uri="{C572A759-6A51-4108-AA02-DFA0A04FC94B}">
                  <ma14:wrappingTextBox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E3AEAFD3-CE69-CC44-9525-ECB077123D46}"/>
              </a:ext>
            </a:extLst>
          </p:cNvPr>
          <p:cNvSpPr txBox="1"/>
          <p:nvPr/>
        </p:nvSpPr>
        <p:spPr>
          <a:xfrm>
            <a:off x="6318250" y="5384642"/>
            <a:ext cx="5734050"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6">
                  <a:extLst>
                    <a:ext uri="{A12FA001-AC4F-418D-AE19-62706E023703}">
                      <ahyp:hlinkClr xmlns:ahyp="http://schemas.microsoft.com/office/drawing/2018/hyperlinkcolor" val="tx"/>
                    </a:ext>
                  </a:extLst>
                </a:hlinkClick>
              </a:rPr>
              <a:t>“Local Indicators of Spatial Autocorrelation—LISA,” </a:t>
            </a:r>
            <a:r>
              <a:rPr lang="en-US" sz="1100" i="1" dirty="0" err="1">
                <a:solidFill>
                  <a:schemeClr val="accent5"/>
                </a:solidFill>
                <a:latin typeface="+mn-lt"/>
                <a:hlinkClick r:id="rId6">
                  <a:extLst>
                    <a:ext uri="{A12FA001-AC4F-418D-AE19-62706E023703}">
                      <ahyp:hlinkClr xmlns:ahyp="http://schemas.microsoft.com/office/drawing/2018/hyperlinkcolor" val="tx"/>
                    </a:ext>
                  </a:extLst>
                </a:hlinkClick>
              </a:rPr>
              <a:t>Anselin</a:t>
            </a:r>
            <a:r>
              <a:rPr lang="en-US" sz="1100" i="1" dirty="0">
                <a:solidFill>
                  <a:schemeClr val="accent5"/>
                </a:solidFill>
                <a:latin typeface="+mn-lt"/>
                <a:hlinkClick r:id="rId6">
                  <a:extLst>
                    <a:ext uri="{A12FA001-AC4F-418D-AE19-62706E023703}">
                      <ahyp:hlinkClr xmlns:ahyp="http://schemas.microsoft.com/office/drawing/2018/hyperlinkcolor" val="tx"/>
                    </a:ext>
                  </a:extLst>
                </a:hlinkClick>
              </a:rPr>
              <a:t>, Geographical Analysis 27(2), 1995, 10.1111/j.1538-4632.1995.tb00338.x</a:t>
            </a: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7">
                  <a:extLst>
                    <a:ext uri="{A12FA001-AC4F-418D-AE19-62706E023703}">
                      <ahyp:hlinkClr xmlns:ahyp="http://schemas.microsoft.com/office/drawing/2018/hyperlinkcolor" val="tx"/>
                    </a:ext>
                  </a:extLst>
                </a:hlinkClick>
              </a:rPr>
              <a:t>“Local Spatial Autocorrelation (1): LISA and Local Moran”, </a:t>
            </a:r>
            <a:r>
              <a:rPr lang="en-US" sz="1100" i="1" dirty="0" err="1">
                <a:solidFill>
                  <a:schemeClr val="accent5"/>
                </a:solidFill>
                <a:latin typeface="+mn-lt"/>
                <a:hlinkClick r:id="rId7">
                  <a:extLst>
                    <a:ext uri="{A12FA001-AC4F-418D-AE19-62706E023703}">
                      <ahyp:hlinkClr xmlns:ahyp="http://schemas.microsoft.com/office/drawing/2018/hyperlinkcolor" val="tx"/>
                    </a:ext>
                  </a:extLst>
                </a:hlinkClick>
              </a:rPr>
              <a:t>Anselin</a:t>
            </a:r>
            <a:r>
              <a:rPr lang="en-US" sz="1100" i="1" dirty="0">
                <a:solidFill>
                  <a:schemeClr val="accent5"/>
                </a:solidFill>
                <a:latin typeface="+mn-lt"/>
                <a:hlinkClick r:id="rId7">
                  <a:extLst>
                    <a:ext uri="{A12FA001-AC4F-418D-AE19-62706E023703}">
                      <ahyp:hlinkClr xmlns:ahyp="http://schemas.microsoft.com/office/drawing/2018/hyperlinkcolor" val="tx"/>
                    </a:ext>
                  </a:extLst>
                </a:hlinkClick>
              </a:rPr>
              <a:t>, “GeoDa: An Introduction to Spatial Data Science,” 2020, https://geodacenter.github.io/workbook/6a_local_auto/lab6a.html</a:t>
            </a:r>
            <a:endParaRPr lang="en-US" sz="1100" i="1" dirty="0">
              <a:solidFill>
                <a:schemeClr val="accent5"/>
              </a:solidFill>
              <a:latin typeface="+mn-lt"/>
            </a:endParaRPr>
          </a:p>
        </p:txBody>
      </p:sp>
    </p:spTree>
    <p:extLst>
      <p:ext uri="{BB962C8B-B14F-4D97-AF65-F5344CB8AC3E}">
        <p14:creationId xmlns:p14="http://schemas.microsoft.com/office/powerpoint/2010/main" val="294958450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DC6B8E4-C3F6-AB88-E8A7-CF5A6F0657E8}"/>
                  </a:ext>
                </a:extLst>
              </p:cNvPr>
              <p:cNvSpPr>
                <a:spLocks noGrp="1"/>
              </p:cNvSpPr>
              <p:nvPr>
                <p:ph type="body" sz="quarter" idx="11"/>
              </p:nvPr>
            </p:nvSpPr>
            <p:spPr>
              <a:xfrm>
                <a:off x="1431622" y="1371470"/>
                <a:ext cx="5772732" cy="4961284"/>
              </a:xfrm>
            </p:spPr>
            <p:txBody>
              <a:bodyPr/>
              <a:lstStyle/>
              <a:p>
                <a:pPr marL="233363" indent="-233363"/>
                <a:r>
                  <a:rPr lang="en-US" dirty="0"/>
                  <a:t>If we plot our datapoints on a scatterplot, with the attribute of interest (in this case, x-ray counts) on the x axis (in standard deviation units), and the </a:t>
                </a:r>
                <a:r>
                  <a:rPr lang="en-US" i="1" dirty="0"/>
                  <a:t>spatial lag</a:t>
                </a:r>
                <a:r>
                  <a:rPr lang="en-US" dirty="0"/>
                  <a:t> on the y axis, we get the </a:t>
                </a:r>
                <a:r>
                  <a:rPr lang="en-US" i="1" dirty="0"/>
                  <a:t>Moran scatterplot</a:t>
                </a:r>
                <a:r>
                  <a:rPr lang="en-US" dirty="0"/>
                  <a:t>.</a:t>
                </a:r>
              </a:p>
              <a:p>
                <a:pPr marL="233363" indent="-233363"/>
                <a:r>
                  <a:rPr lang="en-US" sz="1100" dirty="0"/>
                  <a:t>The spatial lag is an extra parameter which can be added to regression models to account for spatial autocorrelation in the dependent variable.</a:t>
                </a:r>
              </a:p>
              <a:p>
                <a:pPr marL="233363" indent="-233363"/>
                <a:r>
                  <a:rPr lang="en-US" dirty="0"/>
                  <a:t>Doing this lets us classify significant datapoints as outliers or cluster members.</a:t>
                </a:r>
              </a:p>
              <a:p>
                <a:pPr marL="233363" indent="-233363"/>
                <a:r>
                  <a:rPr lang="en-US" dirty="0"/>
                  <a:t>In addition, the slope of the line of best fit through our datapoints on this plot corresponds to the </a:t>
                </a:r>
                <a:r>
                  <a:rPr lang="en-US" i="1" dirty="0"/>
                  <a:t>global</a:t>
                </a:r>
                <a:r>
                  <a:rPr lang="en-US" dirty="0"/>
                  <a:t> Moran’s </a:t>
                </a:r>
                <a14:m>
                  <m:oMath xmlns:m="http://schemas.openxmlformats.org/officeDocument/2006/math">
                    <m:r>
                      <a:rPr lang="en-US" i="1" dirty="0" smtClean="0">
                        <a:latin typeface="Cambria Math" panose="02040503050406030204" pitchFamily="18" charset="0"/>
                      </a:rPr>
                      <m:t>𝐼</m:t>
                    </m:r>
                  </m:oMath>
                </a14:m>
                <a:r>
                  <a:rPr lang="en-US" dirty="0"/>
                  <a:t>.</a:t>
                </a:r>
              </a:p>
            </p:txBody>
          </p:sp>
        </mc:Choice>
        <mc:Fallback xmlns="">
          <p:sp>
            <p:nvSpPr>
              <p:cNvPr id="2" name="Text Placeholder 1">
                <a:extLst>
                  <a:ext uri="{FF2B5EF4-FFF2-40B4-BE49-F238E27FC236}">
                    <a16:creationId xmlns:a16="http://schemas.microsoft.com/office/drawing/2014/main" id="{6DC6B8E4-C3F6-AB88-E8A7-CF5A6F0657E8}"/>
                  </a:ext>
                </a:extLst>
              </p:cNvPr>
              <p:cNvSpPr>
                <a:spLocks noGrp="1" noRot="1" noChangeAspect="1" noMove="1" noResize="1" noEditPoints="1" noAdjustHandles="1" noChangeArrowheads="1" noChangeShapeType="1" noTextEdit="1"/>
              </p:cNvSpPr>
              <p:nvPr>
                <p:ph type="body" sz="quarter" idx="11"/>
              </p:nvPr>
            </p:nvSpPr>
            <p:spPr>
              <a:xfrm>
                <a:off x="1431622" y="1371470"/>
                <a:ext cx="5772732" cy="4961284"/>
              </a:xfrm>
              <a:blipFill>
                <a:blip r:embed="rId2"/>
                <a:stretch>
                  <a:fillRect l="-1901" t="-737" r="-211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9580B3E-BF6A-36C0-72AE-CCC9FC99AF04}"/>
              </a:ext>
            </a:extLst>
          </p:cNvPr>
          <p:cNvSpPr>
            <a:spLocks noGrp="1"/>
          </p:cNvSpPr>
          <p:nvPr>
            <p:ph type="sldNum" sz="quarter" idx="14"/>
          </p:nvPr>
        </p:nvSpPr>
        <p:spPr/>
        <p:txBody>
          <a:bodyPr/>
          <a:lstStyle/>
          <a:p>
            <a:fld id="{86CB4B4D-7CA3-9044-876B-883B54F8677D}" type="slidenum">
              <a:rPr lang="en-US" smtClean="0"/>
              <a:pPr/>
              <a:t>13</a:t>
            </a:fld>
            <a:endParaRPr lang="en-US" dirty="0"/>
          </a:p>
        </p:txBody>
      </p:sp>
      <p:sp>
        <p:nvSpPr>
          <p:cNvPr id="4" name="Text Placeholder 3">
            <a:extLst>
              <a:ext uri="{FF2B5EF4-FFF2-40B4-BE49-F238E27FC236}">
                <a16:creationId xmlns:a16="http://schemas.microsoft.com/office/drawing/2014/main" id="{CCA6C4E3-A768-07B3-F6A8-98D59FFEA300}"/>
              </a:ext>
            </a:extLst>
          </p:cNvPr>
          <p:cNvSpPr>
            <a:spLocks noGrp="1"/>
          </p:cNvSpPr>
          <p:nvPr>
            <p:ph type="body" sz="quarter" idx="12"/>
          </p:nvPr>
        </p:nvSpPr>
        <p:spPr/>
        <p:txBody>
          <a:bodyPr/>
          <a:lstStyle/>
          <a:p>
            <a:r>
              <a:rPr lang="en-US" dirty="0"/>
              <a:t>The Moran Scatter Plot</a:t>
            </a:r>
          </a:p>
        </p:txBody>
      </p:sp>
      <p:grpSp>
        <p:nvGrpSpPr>
          <p:cNvPr id="12" name="Group 11">
            <a:extLst>
              <a:ext uri="{FF2B5EF4-FFF2-40B4-BE49-F238E27FC236}">
                <a16:creationId xmlns:a16="http://schemas.microsoft.com/office/drawing/2014/main" id="{B2BC4335-6DA2-1751-6C38-F4BB3A72C693}"/>
              </a:ext>
            </a:extLst>
          </p:cNvPr>
          <p:cNvGrpSpPr/>
          <p:nvPr/>
        </p:nvGrpSpPr>
        <p:grpSpPr>
          <a:xfrm>
            <a:off x="7660640" y="1332432"/>
            <a:ext cx="4145280" cy="4145280"/>
            <a:chOff x="4815840" y="1473200"/>
            <a:chExt cx="4145280" cy="4145280"/>
          </a:xfrm>
        </p:grpSpPr>
        <p:cxnSp>
          <p:nvCxnSpPr>
            <p:cNvPr id="7" name="Straight Connector 6">
              <a:extLst>
                <a:ext uri="{FF2B5EF4-FFF2-40B4-BE49-F238E27FC236}">
                  <a16:creationId xmlns:a16="http://schemas.microsoft.com/office/drawing/2014/main" id="{2757C0B0-08E7-1035-4B20-2E002629F5F9}"/>
                </a:ext>
              </a:extLst>
            </p:cNvPr>
            <p:cNvCxnSpPr>
              <a:cxnSpLocks/>
            </p:cNvCxnSpPr>
            <p:nvPr/>
          </p:nvCxnSpPr>
          <p:spPr>
            <a:xfrm>
              <a:off x="6888480" y="1473200"/>
              <a:ext cx="0" cy="4145280"/>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143E3B75-DEA9-F90C-CEB5-F114BC5D9919}"/>
                </a:ext>
              </a:extLst>
            </p:cNvPr>
            <p:cNvCxnSpPr>
              <a:cxnSpLocks/>
            </p:cNvCxnSpPr>
            <p:nvPr/>
          </p:nvCxnSpPr>
          <p:spPr>
            <a:xfrm rot="5400000">
              <a:off x="6888480" y="1474672"/>
              <a:ext cx="0" cy="4145280"/>
            </a:xfrm>
            <a:prstGeom prst="line">
              <a:avLst/>
            </a:prstGeom>
            <a:noFill/>
            <a:ln w="19050" cap="flat">
              <a:solidFill>
                <a:schemeClr val="accent2"/>
              </a:solidFill>
              <a:prstDash val="solid"/>
              <a:miter lim="800000"/>
            </a:ln>
            <a:effectLst/>
            <a:sp3d/>
          </p:spPr>
          <p:style>
            <a:lnRef idx="0">
              <a:scrgbClr r="0" g="0" b="0"/>
            </a:lnRef>
            <a:fillRef idx="0">
              <a:scrgbClr r="0" g="0" b="0"/>
            </a:fillRef>
            <a:effectRef idx="0">
              <a:scrgbClr r="0" g="0" b="0"/>
            </a:effectRef>
            <a:fontRef idx="none"/>
          </p:style>
        </p:cxnSp>
      </p:grpSp>
      <p:sp>
        <p:nvSpPr>
          <p:cNvPr id="15" name="Text Placeholder 4">
            <a:extLst>
              <a:ext uri="{FF2B5EF4-FFF2-40B4-BE49-F238E27FC236}">
                <a16:creationId xmlns:a16="http://schemas.microsoft.com/office/drawing/2014/main" id="{21EF7619-CCE5-34C9-9007-C3850EF317BA}"/>
              </a:ext>
            </a:extLst>
          </p:cNvPr>
          <p:cNvSpPr txBox="1">
            <a:spLocks/>
          </p:cNvSpPr>
          <p:nvPr/>
        </p:nvSpPr>
        <p:spPr>
          <a:xfrm rot="16200000">
            <a:off x="6091735" y="3205047"/>
            <a:ext cx="2688839"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Spatial Lag</a:t>
            </a:r>
          </a:p>
        </p:txBody>
      </p:sp>
      <p:sp>
        <p:nvSpPr>
          <p:cNvPr id="16" name="Text Placeholder 4">
            <a:extLst>
              <a:ext uri="{FF2B5EF4-FFF2-40B4-BE49-F238E27FC236}">
                <a16:creationId xmlns:a16="http://schemas.microsoft.com/office/drawing/2014/main" id="{64A46749-6832-DFEA-1024-7DB6BE96EE68}"/>
              </a:ext>
            </a:extLst>
          </p:cNvPr>
          <p:cNvSpPr txBox="1">
            <a:spLocks/>
          </p:cNvSpPr>
          <p:nvPr/>
        </p:nvSpPr>
        <p:spPr>
          <a:xfrm>
            <a:off x="8388860" y="5474407"/>
            <a:ext cx="2688839"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Attribute (Standard Deviation Units)</a:t>
            </a:r>
          </a:p>
        </p:txBody>
      </p:sp>
      <p:sp>
        <p:nvSpPr>
          <p:cNvPr id="17" name="Text Placeholder 4">
            <a:extLst>
              <a:ext uri="{FF2B5EF4-FFF2-40B4-BE49-F238E27FC236}">
                <a16:creationId xmlns:a16="http://schemas.microsoft.com/office/drawing/2014/main" id="{EE6DA2A7-5BFD-A882-A97B-E01A82892B74}"/>
              </a:ext>
            </a:extLst>
          </p:cNvPr>
          <p:cNvSpPr>
            <a:spLocks noGrp="1"/>
          </p:cNvSpPr>
          <p:nvPr>
            <p:ph type="body" sz="quarter" idx="13"/>
          </p:nvPr>
        </p:nvSpPr>
        <p:spPr>
          <a:xfrm>
            <a:off x="9747912" y="1352752"/>
            <a:ext cx="2058008" cy="2037488"/>
          </a:xfrm>
        </p:spPr>
        <p:txBody>
          <a:bodyPr>
            <a:normAutofit/>
          </a:bodyPr>
          <a:lstStyle/>
          <a:p>
            <a:pPr algn="ctr"/>
            <a:r>
              <a:rPr lang="en-US" dirty="0"/>
              <a:t>Quadrant 1</a:t>
            </a:r>
            <a:br>
              <a:rPr lang="en-US" dirty="0"/>
            </a:br>
            <a:r>
              <a:rPr lang="en-US" dirty="0"/>
              <a:t>High-High</a:t>
            </a:r>
          </a:p>
          <a:p>
            <a:pPr algn="ctr"/>
            <a:r>
              <a:rPr lang="en-US" dirty="0"/>
              <a:t>(High-Valued Clusters)</a:t>
            </a:r>
          </a:p>
        </p:txBody>
      </p:sp>
      <p:sp>
        <p:nvSpPr>
          <p:cNvPr id="18" name="Text Placeholder 4">
            <a:extLst>
              <a:ext uri="{FF2B5EF4-FFF2-40B4-BE49-F238E27FC236}">
                <a16:creationId xmlns:a16="http://schemas.microsoft.com/office/drawing/2014/main" id="{F37AA06D-E1FD-8763-2196-F3EB8CB356E1}"/>
              </a:ext>
            </a:extLst>
          </p:cNvPr>
          <p:cNvSpPr txBox="1">
            <a:spLocks/>
          </p:cNvSpPr>
          <p:nvPr/>
        </p:nvSpPr>
        <p:spPr>
          <a:xfrm>
            <a:off x="7667956" y="1363218"/>
            <a:ext cx="2058008" cy="203748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t>Quadrant 2</a:t>
            </a:r>
            <a:br>
              <a:rPr lang="en-US" dirty="0"/>
            </a:br>
            <a:r>
              <a:rPr lang="en-US" dirty="0"/>
              <a:t>Low-High</a:t>
            </a:r>
          </a:p>
          <a:p>
            <a:pPr algn="ctr"/>
            <a:r>
              <a:rPr lang="en-US" dirty="0"/>
              <a:t>(Low-Valued Outliers)</a:t>
            </a:r>
          </a:p>
        </p:txBody>
      </p:sp>
      <p:sp>
        <p:nvSpPr>
          <p:cNvPr id="21" name="Text Placeholder 4">
            <a:extLst>
              <a:ext uri="{FF2B5EF4-FFF2-40B4-BE49-F238E27FC236}">
                <a16:creationId xmlns:a16="http://schemas.microsoft.com/office/drawing/2014/main" id="{2DA9C96B-6163-9339-6C8B-7E3563F68AC5}"/>
              </a:ext>
            </a:extLst>
          </p:cNvPr>
          <p:cNvSpPr txBox="1">
            <a:spLocks/>
          </p:cNvSpPr>
          <p:nvPr/>
        </p:nvSpPr>
        <p:spPr>
          <a:xfrm>
            <a:off x="7660640" y="3417826"/>
            <a:ext cx="2058008" cy="203748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t>Quadrant 3</a:t>
            </a:r>
            <a:br>
              <a:rPr lang="en-US" dirty="0"/>
            </a:br>
            <a:r>
              <a:rPr lang="en-US" dirty="0"/>
              <a:t>Low-Low</a:t>
            </a:r>
          </a:p>
          <a:p>
            <a:pPr algn="ctr"/>
            <a:r>
              <a:rPr lang="en-US" dirty="0"/>
              <a:t>(Low-Valued Clusters)</a:t>
            </a:r>
          </a:p>
        </p:txBody>
      </p:sp>
      <p:sp>
        <p:nvSpPr>
          <p:cNvPr id="22" name="Text Placeholder 4">
            <a:extLst>
              <a:ext uri="{FF2B5EF4-FFF2-40B4-BE49-F238E27FC236}">
                <a16:creationId xmlns:a16="http://schemas.microsoft.com/office/drawing/2014/main" id="{AC39932D-C96C-DC7E-F2AD-89EF97B8F2E3}"/>
              </a:ext>
            </a:extLst>
          </p:cNvPr>
          <p:cNvSpPr txBox="1">
            <a:spLocks/>
          </p:cNvSpPr>
          <p:nvPr/>
        </p:nvSpPr>
        <p:spPr>
          <a:xfrm>
            <a:off x="9728432" y="3417826"/>
            <a:ext cx="2058008" cy="203748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t>Quadrant 4</a:t>
            </a:r>
            <a:br>
              <a:rPr lang="en-US" dirty="0"/>
            </a:br>
            <a:r>
              <a:rPr lang="en-US" dirty="0"/>
              <a:t>High-Low</a:t>
            </a:r>
          </a:p>
          <a:p>
            <a:pPr algn="ctr"/>
            <a:r>
              <a:rPr lang="en-US" dirty="0"/>
              <a:t>(High-Valued Outliers)</a:t>
            </a:r>
          </a:p>
        </p:txBody>
      </p:sp>
      <p:sp>
        <p:nvSpPr>
          <p:cNvPr id="23" name="TextBox 22">
            <a:extLst>
              <a:ext uri="{FF2B5EF4-FFF2-40B4-BE49-F238E27FC236}">
                <a16:creationId xmlns:a16="http://schemas.microsoft.com/office/drawing/2014/main" id="{3E0AE9CF-C365-4454-9B30-F6378C6B84EF}"/>
              </a:ext>
            </a:extLst>
          </p:cNvPr>
          <p:cNvSpPr txBox="1"/>
          <p:nvPr/>
        </p:nvSpPr>
        <p:spPr>
          <a:xfrm>
            <a:off x="1782340" y="5832525"/>
            <a:ext cx="6606520" cy="9387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“Spatial Regression Analysis: Advanced Data Analytics,” Gentry, n.d., https://chrismgentry.github.io/Spatial-Regression/</a:t>
            </a: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4">
                  <a:extLst>
                    <a:ext uri="{A12FA001-AC4F-418D-AE19-62706E023703}">
                      <ahyp:hlinkClr xmlns:ahyp="http://schemas.microsoft.com/office/drawing/2018/hyperlinkcolor" val="tx"/>
                    </a:ext>
                  </a:extLst>
                </a:hlinkClick>
              </a:rPr>
              <a:t>“Global Spatial Autocorrelation (1): Visualizing Spatial Autocorrelation,” </a:t>
            </a:r>
            <a:r>
              <a:rPr lang="en-US" sz="1100" i="1" dirty="0" err="1">
                <a:solidFill>
                  <a:schemeClr val="accent5"/>
                </a:solidFill>
                <a:latin typeface="+mn-lt"/>
                <a:hlinkClick r:id="rId4">
                  <a:extLst>
                    <a:ext uri="{A12FA001-AC4F-418D-AE19-62706E023703}">
                      <ahyp:hlinkClr xmlns:ahyp="http://schemas.microsoft.com/office/drawing/2018/hyperlinkcolor" val="tx"/>
                    </a:ext>
                  </a:extLst>
                </a:hlinkClick>
              </a:rPr>
              <a:t>Anselin</a:t>
            </a:r>
            <a:r>
              <a:rPr lang="en-US" sz="1100" i="1" dirty="0">
                <a:solidFill>
                  <a:schemeClr val="accent5"/>
                </a:solidFill>
                <a:latin typeface="+mn-lt"/>
                <a:hlinkClick r:id="rId4">
                  <a:extLst>
                    <a:ext uri="{A12FA001-AC4F-418D-AE19-62706E023703}">
                      <ahyp:hlinkClr xmlns:ahyp="http://schemas.microsoft.com/office/drawing/2018/hyperlinkcolor" val="tx"/>
                    </a:ext>
                  </a:extLst>
                </a:hlinkClick>
              </a:rPr>
              <a:t>, “GeoDa: An Introduction to Spatial Data Analysis,” 2020, https://geodacenter.github.io/workbook/5a_global_auto/lab5a.html</a:t>
            </a:r>
            <a:endParaRPr lang="en-US" sz="1100" i="1" dirty="0">
              <a:solidFill>
                <a:schemeClr val="accent5"/>
              </a:solidFill>
              <a:latin typeface="+mn-lt"/>
            </a:endParaRPr>
          </a:p>
        </p:txBody>
      </p:sp>
    </p:spTree>
    <p:extLst>
      <p:ext uri="{BB962C8B-B14F-4D97-AF65-F5344CB8AC3E}">
        <p14:creationId xmlns:p14="http://schemas.microsoft.com/office/powerpoint/2010/main" val="753258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EF51C761-8C0B-C2BE-CABF-5579924A709E}"/>
                  </a:ext>
                </a:extLst>
              </p:cNvPr>
              <p:cNvSpPr>
                <a:spLocks noGrp="1"/>
              </p:cNvSpPr>
              <p:nvPr>
                <p:ph type="body" sz="quarter" idx="11"/>
              </p:nvPr>
            </p:nvSpPr>
            <p:spPr>
              <a:xfrm>
                <a:off x="1431621" y="1371470"/>
                <a:ext cx="10436225" cy="4961284"/>
              </a:xfrm>
            </p:spPr>
            <p:txBody>
              <a:bodyPr>
                <a:normAutofit lnSpcReduction="10000"/>
              </a:bodyPr>
              <a:lstStyle/>
              <a:p>
                <a:pPr marL="228600" indent="-228600"/>
                <a:r>
                  <a:rPr lang="en-US" dirty="0"/>
                  <a:t>To perform a formal hypothesis test, we need to know the expected distribution of </a:t>
                </a:r>
                <a14:m>
                  <m:oMath xmlns:m="http://schemas.openxmlformats.org/officeDocument/2006/math">
                    <m:r>
                      <a:rPr lang="en-US" i="1" dirty="0" smtClean="0">
                        <a:latin typeface="Cambria Math" panose="02040503050406030204" pitchFamily="18" charset="0"/>
                      </a:rPr>
                      <m:t>𝐼</m:t>
                    </m:r>
                  </m:oMath>
                </a14:m>
                <a:r>
                  <a:rPr lang="en-US" dirty="0"/>
                  <a:t> under CSR, however there is no general analytical form for this distribution.</a:t>
                </a:r>
              </a:p>
              <a:p>
                <a:pPr marL="228600" indent="-228600"/>
                <a:r>
                  <a:rPr lang="en-US" sz="1100" dirty="0"/>
                  <a:t>Given that we know that CSR in our model means counts drawn from a homogeneous Poisson process we </a:t>
                </a:r>
                <a:r>
                  <a:rPr lang="en-US" sz="1100" i="1" dirty="0"/>
                  <a:t>could</a:t>
                </a:r>
                <a:r>
                  <a:rPr lang="en-US" sz="1100" dirty="0"/>
                  <a:t> actually approach this analytically. However, the conditional permutation approach does not depend on the assumption of a homogeneous Poisson process, and is thus more robust. It’s also conceptually much more simple, which is an advantage in its own right.</a:t>
                </a:r>
              </a:p>
              <a:p>
                <a:pPr marL="228600" indent="-228600"/>
                <a:r>
                  <a:rPr lang="en-US" dirty="0"/>
                  <a:t>Instead, we generate the expected distribution on </a:t>
                </a:r>
                <a14:m>
                  <m:oMath xmlns:m="http://schemas.openxmlformats.org/officeDocument/2006/math">
                    <m:r>
                      <a:rPr lang="en-US" i="1" dirty="0" smtClean="0">
                        <a:latin typeface="Cambria Math" panose="02040503050406030204" pitchFamily="18" charset="0"/>
                      </a:rPr>
                      <m:t>𝐼</m:t>
                    </m:r>
                  </m:oMath>
                </a14:m>
                <a:r>
                  <a:rPr lang="en-US" dirty="0"/>
                  <a:t> through an approach known as </a:t>
                </a:r>
                <a:r>
                  <a:rPr lang="en-US" i="1" dirty="0"/>
                  <a:t>conditional permutation</a:t>
                </a:r>
                <a:r>
                  <a:rPr lang="en-US" dirty="0"/>
                  <a:t>. Essentially, for each location in our</a:t>
                </a:r>
                <a:br>
                  <a:rPr lang="en-US" dirty="0"/>
                </a:br>
                <a:r>
                  <a:rPr lang="en-US" dirty="0"/>
                  <a:t>dataset, we hold the value at that location constant and then</a:t>
                </a:r>
                <a:br>
                  <a:rPr lang="en-US" dirty="0"/>
                </a:br>
                <a:r>
                  <a:rPr lang="en-US" dirty="0"/>
                  <a:t>randomly permute all other values in space. Then, we can re-</a:t>
                </a:r>
                <a:br>
                  <a:rPr lang="en-US" dirty="0"/>
                </a:br>
                <a:r>
                  <a:rPr lang="en-US" dirty="0"/>
                  <a:t>compute our </a:t>
                </a:r>
                <a14:m>
                  <m:oMath xmlns:m="http://schemas.openxmlformats.org/officeDocument/2006/math">
                    <m:r>
                      <a:rPr lang="en-US" i="1" dirty="0" smtClean="0">
                        <a:latin typeface="Cambria Math" panose="02040503050406030204" pitchFamily="18" charset="0"/>
                      </a:rPr>
                      <m:t>𝐼</m:t>
                    </m:r>
                  </m:oMath>
                </a14:m>
                <a:r>
                  <a:rPr lang="en-US" dirty="0"/>
                  <a:t> statistic, knowing we are guaranteed to have</a:t>
                </a:r>
                <a:br>
                  <a:rPr lang="en-US" dirty="0"/>
                </a:br>
                <a:r>
                  <a:rPr lang="en-US" dirty="0"/>
                  <a:t>broken any spatial autocorrelation.</a:t>
                </a:r>
              </a:p>
              <a:p>
                <a:pPr marL="228600" indent="-228600"/>
                <a:r>
                  <a:rPr lang="en-US" sz="1100" dirty="0"/>
                  <a:t>In the example at the right the </a:t>
                </a:r>
                <a:r>
                  <a:rPr lang="en-US" sz="1100" i="1" dirty="0"/>
                  <a:t>index</a:t>
                </a:r>
                <a:r>
                  <a:rPr lang="en-US" sz="1100" dirty="0"/>
                  <a:t> of each observation (in a subregion of some larger region) is shown, as well</a:t>
                </a:r>
                <a:br>
                  <a:rPr lang="en-US" sz="1100" dirty="0"/>
                </a:br>
                <a:r>
                  <a:rPr lang="en-US" sz="1100" dirty="0"/>
                  <a:t>as three different conditional permutations of that subregion. The </a:t>
                </a:r>
                <a:r>
                  <a:rPr lang="en-US" sz="1100" i="1" dirty="0"/>
                  <a:t>values</a:t>
                </a:r>
                <a:r>
                  <a:rPr lang="en-US" sz="1100" dirty="0"/>
                  <a:t> at each observation are not shown.</a:t>
                </a:r>
              </a:p>
              <a:p>
                <a:pPr marL="228600" indent="-228600"/>
                <a:r>
                  <a:rPr lang="en-US" dirty="0"/>
                  <a:t>Repeating this many times (a thousand or more) gives as an</a:t>
                </a:r>
                <a:br>
                  <a:rPr lang="en-US" dirty="0"/>
                </a:br>
                <a:r>
                  <a:rPr lang="en-US" dirty="0"/>
                  <a:t>empirical distribution on </a:t>
                </a:r>
                <a14:m>
                  <m:oMath xmlns:m="http://schemas.openxmlformats.org/officeDocument/2006/math">
                    <m:r>
                      <a:rPr lang="en-US" i="1" dirty="0" smtClean="0">
                        <a:latin typeface="Cambria Math" panose="02040503050406030204" pitchFamily="18" charset="0"/>
                      </a:rPr>
                      <m:t>𝐼</m:t>
                    </m:r>
                  </m:oMath>
                </a14:m>
                <a:r>
                  <a:rPr lang="en-US" dirty="0"/>
                  <a:t>, allowing us to perform a formal</a:t>
                </a:r>
                <a:br>
                  <a:rPr lang="en-US" dirty="0"/>
                </a:br>
                <a:r>
                  <a:rPr lang="en-US" dirty="0"/>
                  <a:t>hypothesis test.</a:t>
                </a:r>
              </a:p>
            </p:txBody>
          </p:sp>
        </mc:Choice>
        <mc:Fallback xmlns="">
          <p:sp>
            <p:nvSpPr>
              <p:cNvPr id="2" name="Text Placeholder 1">
                <a:extLst>
                  <a:ext uri="{FF2B5EF4-FFF2-40B4-BE49-F238E27FC236}">
                    <a16:creationId xmlns:a16="http://schemas.microsoft.com/office/drawing/2014/main" id="{EF51C761-8C0B-C2BE-CABF-5579924A709E}"/>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2"/>
                <a:stretch>
                  <a:fillRect l="-1051" t="-1351" r="-1343" b="-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AFCBDAB-D27B-5261-9C55-B3516BEFF1A9}"/>
              </a:ext>
            </a:extLst>
          </p:cNvPr>
          <p:cNvSpPr>
            <a:spLocks noGrp="1"/>
          </p:cNvSpPr>
          <p:nvPr>
            <p:ph type="sldNum" sz="quarter" idx="14"/>
          </p:nvPr>
        </p:nvSpPr>
        <p:spPr/>
        <p:txBody>
          <a:bodyPr/>
          <a:lstStyle/>
          <a:p>
            <a:fld id="{86CB4B4D-7CA3-9044-876B-883B54F8677D}" type="slidenum">
              <a:rPr lang="en-US" smtClean="0"/>
              <a:pPr/>
              <a:t>14</a:t>
            </a:fld>
            <a:endParaRPr lang="en-US" dirty="0"/>
          </a:p>
        </p:txBody>
      </p:sp>
      <p:sp>
        <p:nvSpPr>
          <p:cNvPr id="4" name="Text Placeholder 3">
            <a:extLst>
              <a:ext uri="{FF2B5EF4-FFF2-40B4-BE49-F238E27FC236}">
                <a16:creationId xmlns:a16="http://schemas.microsoft.com/office/drawing/2014/main" id="{F8316031-3936-D1B1-AF4D-8F1E2EE079F0}"/>
              </a:ext>
            </a:extLst>
          </p:cNvPr>
          <p:cNvSpPr>
            <a:spLocks noGrp="1"/>
          </p:cNvSpPr>
          <p:nvPr>
            <p:ph type="body" sz="quarter" idx="12"/>
          </p:nvPr>
        </p:nvSpPr>
        <p:spPr/>
        <p:txBody>
          <a:bodyPr/>
          <a:lstStyle/>
          <a:p>
            <a:r>
              <a:rPr lang="en-US" dirty="0"/>
              <a:t>Hypothesis Testing: Conditional Permutation</a:t>
            </a:r>
          </a:p>
        </p:txBody>
      </p:sp>
      <p:graphicFrame>
        <p:nvGraphicFramePr>
          <p:cNvPr id="6" name="Table 5">
            <a:extLst>
              <a:ext uri="{FF2B5EF4-FFF2-40B4-BE49-F238E27FC236}">
                <a16:creationId xmlns:a16="http://schemas.microsoft.com/office/drawing/2014/main" id="{B8D7766D-8D6A-10F2-BE09-8B3FE6DC8571}"/>
              </a:ext>
            </a:extLst>
          </p:cNvPr>
          <p:cNvGraphicFramePr>
            <a:graphicFrameLocks noGrp="1"/>
          </p:cNvGraphicFramePr>
          <p:nvPr>
            <p:extLst>
              <p:ext uri="{D42A27DB-BD31-4B8C-83A1-F6EECF244321}">
                <p14:modId xmlns:p14="http://schemas.microsoft.com/office/powerpoint/2010/main" val="3272619861"/>
              </p:ext>
            </p:extLst>
          </p:nvPr>
        </p:nvGraphicFramePr>
        <p:xfrm>
          <a:off x="8986562" y="3582262"/>
          <a:ext cx="1173651" cy="1112520"/>
        </p:xfrm>
        <a:graphic>
          <a:graphicData uri="http://schemas.openxmlformats.org/drawingml/2006/table">
            <a:tbl>
              <a:tblPr firstRow="1" bandRow="1">
                <a:tableStyleId>{5940675A-B579-460E-94D1-54222C63F5DA}</a:tableStyleId>
              </a:tblPr>
              <a:tblGrid>
                <a:gridCol w="391217">
                  <a:extLst>
                    <a:ext uri="{9D8B030D-6E8A-4147-A177-3AD203B41FA5}">
                      <a16:colId xmlns:a16="http://schemas.microsoft.com/office/drawing/2014/main" val="848759708"/>
                    </a:ext>
                  </a:extLst>
                </a:gridCol>
                <a:gridCol w="391217">
                  <a:extLst>
                    <a:ext uri="{9D8B030D-6E8A-4147-A177-3AD203B41FA5}">
                      <a16:colId xmlns:a16="http://schemas.microsoft.com/office/drawing/2014/main" val="3790729518"/>
                    </a:ext>
                  </a:extLst>
                </a:gridCol>
                <a:gridCol w="391217">
                  <a:extLst>
                    <a:ext uri="{9D8B030D-6E8A-4147-A177-3AD203B41FA5}">
                      <a16:colId xmlns:a16="http://schemas.microsoft.com/office/drawing/2014/main" val="3029409453"/>
                    </a:ext>
                  </a:extLst>
                </a:gridCol>
              </a:tblGrid>
              <a:tr h="370840">
                <a:tc>
                  <a:txBody>
                    <a:bodyPr/>
                    <a:lstStyle/>
                    <a:p>
                      <a:pPr algn="ctr"/>
                      <a:r>
                        <a:rPr lang="en-US" sz="900" dirty="0"/>
                        <a:t>000</a:t>
                      </a: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900" dirty="0"/>
                        <a:t>001</a:t>
                      </a:r>
                    </a:p>
                  </a:txBody>
                  <a:tcPr anchor="ctr">
                    <a:lnT w="38100" cap="flat" cmpd="sng" algn="ctr">
                      <a:solidFill>
                        <a:schemeClr val="tx1"/>
                      </a:solidFill>
                      <a:prstDash val="solid"/>
                      <a:round/>
                      <a:headEnd type="none" w="med" len="med"/>
                      <a:tailEnd type="none" w="med" len="med"/>
                    </a:lnT>
                  </a:tcPr>
                </a:tc>
                <a:tc>
                  <a:txBody>
                    <a:bodyPr/>
                    <a:lstStyle/>
                    <a:p>
                      <a:pPr algn="ctr"/>
                      <a:r>
                        <a:rPr lang="en-US" sz="900" dirty="0"/>
                        <a:t>002</a:t>
                      </a:r>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48088239"/>
                  </a:ext>
                </a:extLst>
              </a:tr>
              <a:tr h="370840">
                <a:tc>
                  <a:txBody>
                    <a:bodyPr/>
                    <a:lstStyle/>
                    <a:p>
                      <a:pPr algn="ctr"/>
                      <a:r>
                        <a:rPr lang="en-US" sz="900" dirty="0"/>
                        <a:t>003</a:t>
                      </a:r>
                    </a:p>
                  </a:txBody>
                  <a:tcPr anchor="ctr">
                    <a:lnL w="38100" cap="flat" cmpd="sng" algn="ctr">
                      <a:solidFill>
                        <a:schemeClr val="tx1"/>
                      </a:solidFill>
                      <a:prstDash val="solid"/>
                      <a:round/>
                      <a:headEnd type="none" w="med" len="med"/>
                      <a:tailEnd type="none" w="med" len="med"/>
                    </a:lnL>
                  </a:tcPr>
                </a:tc>
                <a:tc>
                  <a:txBody>
                    <a:bodyPr/>
                    <a:lstStyle/>
                    <a:p>
                      <a:pPr algn="ctr"/>
                      <a:r>
                        <a:rPr lang="en-US" sz="900" b="1" dirty="0">
                          <a:solidFill>
                            <a:srgbClr val="C00000"/>
                          </a:solidFill>
                        </a:rPr>
                        <a:t>004</a:t>
                      </a:r>
                    </a:p>
                  </a:txBody>
                  <a:tcPr anchor="ctr"/>
                </a:tc>
                <a:tc>
                  <a:txBody>
                    <a:bodyPr/>
                    <a:lstStyle/>
                    <a:p>
                      <a:pPr algn="ctr"/>
                      <a:r>
                        <a:rPr lang="en-US" sz="900" dirty="0"/>
                        <a:t>005</a:t>
                      </a:r>
                    </a:p>
                  </a:txBody>
                  <a:tcPr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5784457"/>
                  </a:ext>
                </a:extLst>
              </a:tr>
              <a:tr h="370840">
                <a:tc>
                  <a:txBody>
                    <a:bodyPr/>
                    <a:lstStyle/>
                    <a:p>
                      <a:pPr algn="ctr"/>
                      <a:r>
                        <a:rPr lang="en-US" sz="900" dirty="0"/>
                        <a:t>006</a:t>
                      </a:r>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900" dirty="0"/>
                        <a:t>007</a:t>
                      </a:r>
                    </a:p>
                  </a:txBody>
                  <a:tcPr anchor="ctr">
                    <a:lnB w="38100" cap="flat" cmpd="sng" algn="ctr">
                      <a:solidFill>
                        <a:schemeClr val="tx1"/>
                      </a:solidFill>
                      <a:prstDash val="solid"/>
                      <a:round/>
                      <a:headEnd type="none" w="med" len="med"/>
                      <a:tailEnd type="none" w="med" len="med"/>
                    </a:lnB>
                  </a:tcPr>
                </a:tc>
                <a:tc>
                  <a:txBody>
                    <a:bodyPr/>
                    <a:lstStyle/>
                    <a:p>
                      <a:pPr algn="ctr"/>
                      <a:r>
                        <a:rPr lang="en-US" sz="900" dirty="0"/>
                        <a:t>008</a:t>
                      </a:r>
                    </a:p>
                  </a:txBody>
                  <a:tcPr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2045169"/>
                  </a:ext>
                </a:extLst>
              </a:tr>
            </a:tbl>
          </a:graphicData>
        </a:graphic>
      </p:graphicFrame>
      <p:graphicFrame>
        <p:nvGraphicFramePr>
          <p:cNvPr id="7" name="Table 6">
            <a:extLst>
              <a:ext uri="{FF2B5EF4-FFF2-40B4-BE49-F238E27FC236}">
                <a16:creationId xmlns:a16="http://schemas.microsoft.com/office/drawing/2014/main" id="{8ED696B1-9B85-B2BF-D348-37D169B46BDF}"/>
              </a:ext>
            </a:extLst>
          </p:cNvPr>
          <p:cNvGraphicFramePr>
            <a:graphicFrameLocks noGrp="1"/>
          </p:cNvGraphicFramePr>
          <p:nvPr>
            <p:extLst>
              <p:ext uri="{D42A27DB-BD31-4B8C-83A1-F6EECF244321}">
                <p14:modId xmlns:p14="http://schemas.microsoft.com/office/powerpoint/2010/main" val="2980995270"/>
              </p:ext>
            </p:extLst>
          </p:nvPr>
        </p:nvGraphicFramePr>
        <p:xfrm>
          <a:off x="10694499" y="3582262"/>
          <a:ext cx="1173651" cy="1112520"/>
        </p:xfrm>
        <a:graphic>
          <a:graphicData uri="http://schemas.openxmlformats.org/drawingml/2006/table">
            <a:tbl>
              <a:tblPr firstRow="1" bandRow="1">
                <a:tableStyleId>{5940675A-B579-460E-94D1-54222C63F5DA}</a:tableStyleId>
              </a:tblPr>
              <a:tblGrid>
                <a:gridCol w="391217">
                  <a:extLst>
                    <a:ext uri="{9D8B030D-6E8A-4147-A177-3AD203B41FA5}">
                      <a16:colId xmlns:a16="http://schemas.microsoft.com/office/drawing/2014/main" val="848759708"/>
                    </a:ext>
                  </a:extLst>
                </a:gridCol>
                <a:gridCol w="391217">
                  <a:extLst>
                    <a:ext uri="{9D8B030D-6E8A-4147-A177-3AD203B41FA5}">
                      <a16:colId xmlns:a16="http://schemas.microsoft.com/office/drawing/2014/main" val="3790729518"/>
                    </a:ext>
                  </a:extLst>
                </a:gridCol>
                <a:gridCol w="391217">
                  <a:extLst>
                    <a:ext uri="{9D8B030D-6E8A-4147-A177-3AD203B41FA5}">
                      <a16:colId xmlns:a16="http://schemas.microsoft.com/office/drawing/2014/main" val="3029409453"/>
                    </a:ext>
                  </a:extLst>
                </a:gridCol>
              </a:tblGrid>
              <a:tr h="370840">
                <a:tc>
                  <a:txBody>
                    <a:bodyPr/>
                    <a:lstStyle/>
                    <a:p>
                      <a:pPr algn="ctr"/>
                      <a:r>
                        <a:rPr lang="en-US" sz="900" dirty="0"/>
                        <a:t>862</a:t>
                      </a:r>
                    </a:p>
                  </a:txBody>
                  <a:tcPr anchor="ctr"/>
                </a:tc>
                <a:tc>
                  <a:txBody>
                    <a:bodyPr/>
                    <a:lstStyle/>
                    <a:p>
                      <a:pPr algn="ctr"/>
                      <a:r>
                        <a:rPr lang="en-US" sz="900" dirty="0"/>
                        <a:t>848</a:t>
                      </a:r>
                    </a:p>
                  </a:txBody>
                  <a:tcPr anchor="ctr"/>
                </a:tc>
                <a:tc>
                  <a:txBody>
                    <a:bodyPr/>
                    <a:lstStyle/>
                    <a:p>
                      <a:pPr algn="ctr"/>
                      <a:r>
                        <a:rPr lang="en-US" sz="900" dirty="0"/>
                        <a:t>567</a:t>
                      </a:r>
                    </a:p>
                  </a:txBody>
                  <a:tcPr anchor="ctr"/>
                </a:tc>
                <a:extLst>
                  <a:ext uri="{0D108BD9-81ED-4DB2-BD59-A6C34878D82A}">
                    <a16:rowId xmlns:a16="http://schemas.microsoft.com/office/drawing/2014/main" val="3448088239"/>
                  </a:ext>
                </a:extLst>
              </a:tr>
              <a:tr h="370840">
                <a:tc>
                  <a:txBody>
                    <a:bodyPr/>
                    <a:lstStyle/>
                    <a:p>
                      <a:pPr algn="ctr"/>
                      <a:r>
                        <a:rPr lang="en-US" sz="900" dirty="0"/>
                        <a:t>127</a:t>
                      </a:r>
                    </a:p>
                  </a:txBody>
                  <a:tcPr anchor="ctr"/>
                </a:tc>
                <a:tc>
                  <a:txBody>
                    <a:bodyPr/>
                    <a:lstStyle/>
                    <a:p>
                      <a:pPr algn="ctr"/>
                      <a:r>
                        <a:rPr lang="en-US" sz="900" b="1" dirty="0">
                          <a:solidFill>
                            <a:srgbClr val="C00000"/>
                          </a:solidFill>
                        </a:rPr>
                        <a:t>004</a:t>
                      </a:r>
                    </a:p>
                  </a:txBody>
                  <a:tcPr anchor="ctr"/>
                </a:tc>
                <a:tc>
                  <a:txBody>
                    <a:bodyPr/>
                    <a:lstStyle/>
                    <a:p>
                      <a:pPr algn="ctr"/>
                      <a:r>
                        <a:rPr lang="en-US" sz="900" dirty="0"/>
                        <a:t>495</a:t>
                      </a:r>
                    </a:p>
                  </a:txBody>
                  <a:tcPr anchor="ctr"/>
                </a:tc>
                <a:extLst>
                  <a:ext uri="{0D108BD9-81ED-4DB2-BD59-A6C34878D82A}">
                    <a16:rowId xmlns:a16="http://schemas.microsoft.com/office/drawing/2014/main" val="3375784457"/>
                  </a:ext>
                </a:extLst>
              </a:tr>
              <a:tr h="370840">
                <a:tc>
                  <a:txBody>
                    <a:bodyPr/>
                    <a:lstStyle/>
                    <a:p>
                      <a:pPr algn="ctr"/>
                      <a:r>
                        <a:rPr lang="en-US" sz="900" dirty="0"/>
                        <a:t>009</a:t>
                      </a:r>
                    </a:p>
                  </a:txBody>
                  <a:tcPr anchor="ctr"/>
                </a:tc>
                <a:tc>
                  <a:txBody>
                    <a:bodyPr/>
                    <a:lstStyle/>
                    <a:p>
                      <a:pPr algn="ctr"/>
                      <a:r>
                        <a:rPr lang="en-US" sz="900" dirty="0"/>
                        <a:t>220</a:t>
                      </a:r>
                    </a:p>
                  </a:txBody>
                  <a:tcPr anchor="ctr"/>
                </a:tc>
                <a:tc>
                  <a:txBody>
                    <a:bodyPr/>
                    <a:lstStyle/>
                    <a:p>
                      <a:pPr algn="ctr"/>
                      <a:r>
                        <a:rPr lang="en-US" sz="900" dirty="0"/>
                        <a:t>033</a:t>
                      </a:r>
                    </a:p>
                  </a:txBody>
                  <a:tcPr anchor="ctr"/>
                </a:tc>
                <a:extLst>
                  <a:ext uri="{0D108BD9-81ED-4DB2-BD59-A6C34878D82A}">
                    <a16:rowId xmlns:a16="http://schemas.microsoft.com/office/drawing/2014/main" val="1422045169"/>
                  </a:ext>
                </a:extLst>
              </a:tr>
            </a:tbl>
          </a:graphicData>
        </a:graphic>
      </p:graphicFrame>
      <p:cxnSp>
        <p:nvCxnSpPr>
          <p:cNvPr id="8" name="Straight Arrow Connector 7">
            <a:extLst>
              <a:ext uri="{FF2B5EF4-FFF2-40B4-BE49-F238E27FC236}">
                <a16:creationId xmlns:a16="http://schemas.microsoft.com/office/drawing/2014/main" id="{16C953CE-5DB9-E0E0-9AF3-A5A5A57432BC}"/>
              </a:ext>
            </a:extLst>
          </p:cNvPr>
          <p:cNvCxnSpPr>
            <a:cxnSpLocks/>
          </p:cNvCxnSpPr>
          <p:nvPr/>
        </p:nvCxnSpPr>
        <p:spPr>
          <a:xfrm>
            <a:off x="10244298" y="4138522"/>
            <a:ext cx="351841" cy="5254"/>
          </a:xfrm>
          <a:prstGeom prst="straightConnector1">
            <a:avLst/>
          </a:prstGeom>
          <a:noFill/>
          <a:ln w="19050" cap="flat">
            <a:solidFill>
              <a:schemeClr val="accent3">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graphicFrame>
        <p:nvGraphicFramePr>
          <p:cNvPr id="9" name="Table 8">
            <a:extLst>
              <a:ext uri="{FF2B5EF4-FFF2-40B4-BE49-F238E27FC236}">
                <a16:creationId xmlns:a16="http://schemas.microsoft.com/office/drawing/2014/main" id="{6DF89108-F92F-24AA-303A-CA8FAFA300CE}"/>
              </a:ext>
            </a:extLst>
          </p:cNvPr>
          <p:cNvGraphicFramePr>
            <a:graphicFrameLocks noGrp="1"/>
          </p:cNvGraphicFramePr>
          <p:nvPr>
            <p:extLst>
              <p:ext uri="{D42A27DB-BD31-4B8C-83A1-F6EECF244321}">
                <p14:modId xmlns:p14="http://schemas.microsoft.com/office/powerpoint/2010/main" val="858933418"/>
              </p:ext>
            </p:extLst>
          </p:nvPr>
        </p:nvGraphicFramePr>
        <p:xfrm>
          <a:off x="8987170" y="5147581"/>
          <a:ext cx="1173651" cy="1112520"/>
        </p:xfrm>
        <a:graphic>
          <a:graphicData uri="http://schemas.openxmlformats.org/drawingml/2006/table">
            <a:tbl>
              <a:tblPr firstRow="1" bandRow="1">
                <a:tableStyleId>{5940675A-B579-460E-94D1-54222C63F5DA}</a:tableStyleId>
              </a:tblPr>
              <a:tblGrid>
                <a:gridCol w="391217">
                  <a:extLst>
                    <a:ext uri="{9D8B030D-6E8A-4147-A177-3AD203B41FA5}">
                      <a16:colId xmlns:a16="http://schemas.microsoft.com/office/drawing/2014/main" val="848759708"/>
                    </a:ext>
                  </a:extLst>
                </a:gridCol>
                <a:gridCol w="391217">
                  <a:extLst>
                    <a:ext uri="{9D8B030D-6E8A-4147-A177-3AD203B41FA5}">
                      <a16:colId xmlns:a16="http://schemas.microsoft.com/office/drawing/2014/main" val="3790729518"/>
                    </a:ext>
                  </a:extLst>
                </a:gridCol>
                <a:gridCol w="391217">
                  <a:extLst>
                    <a:ext uri="{9D8B030D-6E8A-4147-A177-3AD203B41FA5}">
                      <a16:colId xmlns:a16="http://schemas.microsoft.com/office/drawing/2014/main" val="3029409453"/>
                    </a:ext>
                  </a:extLst>
                </a:gridCol>
              </a:tblGrid>
              <a:tr h="370840">
                <a:tc>
                  <a:txBody>
                    <a:bodyPr/>
                    <a:lstStyle/>
                    <a:p>
                      <a:pPr algn="ctr"/>
                      <a:r>
                        <a:rPr lang="en-US" sz="900" dirty="0"/>
                        <a:t>297</a:t>
                      </a:r>
                    </a:p>
                  </a:txBody>
                  <a:tcPr anchor="ctr"/>
                </a:tc>
                <a:tc>
                  <a:txBody>
                    <a:bodyPr/>
                    <a:lstStyle/>
                    <a:p>
                      <a:pPr algn="ctr"/>
                      <a:r>
                        <a:rPr lang="en-US" sz="900" dirty="0"/>
                        <a:t>977</a:t>
                      </a:r>
                    </a:p>
                  </a:txBody>
                  <a:tcPr anchor="ctr"/>
                </a:tc>
                <a:tc>
                  <a:txBody>
                    <a:bodyPr/>
                    <a:lstStyle/>
                    <a:p>
                      <a:pPr algn="ctr"/>
                      <a:r>
                        <a:rPr lang="en-US" sz="900" dirty="0"/>
                        <a:t>800</a:t>
                      </a:r>
                    </a:p>
                  </a:txBody>
                  <a:tcPr anchor="ctr"/>
                </a:tc>
                <a:extLst>
                  <a:ext uri="{0D108BD9-81ED-4DB2-BD59-A6C34878D82A}">
                    <a16:rowId xmlns:a16="http://schemas.microsoft.com/office/drawing/2014/main" val="3448088239"/>
                  </a:ext>
                </a:extLst>
              </a:tr>
              <a:tr h="370840">
                <a:tc>
                  <a:txBody>
                    <a:bodyPr/>
                    <a:lstStyle/>
                    <a:p>
                      <a:pPr algn="ctr"/>
                      <a:r>
                        <a:rPr lang="en-US" sz="900" dirty="0"/>
                        <a:t>317</a:t>
                      </a:r>
                    </a:p>
                  </a:txBody>
                  <a:tcPr anchor="ctr"/>
                </a:tc>
                <a:tc>
                  <a:txBody>
                    <a:bodyPr/>
                    <a:lstStyle/>
                    <a:p>
                      <a:pPr algn="ctr"/>
                      <a:r>
                        <a:rPr lang="en-US" sz="900" b="1" dirty="0">
                          <a:solidFill>
                            <a:srgbClr val="C00000"/>
                          </a:solidFill>
                        </a:rPr>
                        <a:t>004</a:t>
                      </a:r>
                    </a:p>
                  </a:txBody>
                  <a:tcPr anchor="ctr"/>
                </a:tc>
                <a:tc>
                  <a:txBody>
                    <a:bodyPr/>
                    <a:lstStyle/>
                    <a:p>
                      <a:pPr algn="ctr"/>
                      <a:r>
                        <a:rPr lang="en-US" sz="900" dirty="0"/>
                        <a:t>953</a:t>
                      </a:r>
                    </a:p>
                  </a:txBody>
                  <a:tcPr anchor="ctr"/>
                </a:tc>
                <a:extLst>
                  <a:ext uri="{0D108BD9-81ED-4DB2-BD59-A6C34878D82A}">
                    <a16:rowId xmlns:a16="http://schemas.microsoft.com/office/drawing/2014/main" val="3375784457"/>
                  </a:ext>
                </a:extLst>
              </a:tr>
              <a:tr h="370840">
                <a:tc>
                  <a:txBody>
                    <a:bodyPr/>
                    <a:lstStyle/>
                    <a:p>
                      <a:pPr algn="ctr"/>
                      <a:r>
                        <a:rPr lang="en-US" sz="900" dirty="0"/>
                        <a:t>946</a:t>
                      </a:r>
                    </a:p>
                  </a:txBody>
                  <a:tcPr anchor="ctr"/>
                </a:tc>
                <a:tc>
                  <a:txBody>
                    <a:bodyPr/>
                    <a:lstStyle/>
                    <a:p>
                      <a:pPr algn="ctr"/>
                      <a:r>
                        <a:rPr lang="en-US" sz="900" dirty="0"/>
                        <a:t>513</a:t>
                      </a:r>
                    </a:p>
                  </a:txBody>
                  <a:tcPr anchor="ctr"/>
                </a:tc>
                <a:tc>
                  <a:txBody>
                    <a:bodyPr/>
                    <a:lstStyle/>
                    <a:p>
                      <a:pPr algn="ctr"/>
                      <a:r>
                        <a:rPr lang="en-US" sz="900" dirty="0"/>
                        <a:t>680</a:t>
                      </a:r>
                    </a:p>
                  </a:txBody>
                  <a:tcPr anchor="ctr"/>
                </a:tc>
                <a:extLst>
                  <a:ext uri="{0D108BD9-81ED-4DB2-BD59-A6C34878D82A}">
                    <a16:rowId xmlns:a16="http://schemas.microsoft.com/office/drawing/2014/main" val="1422045169"/>
                  </a:ext>
                </a:extLst>
              </a:tr>
            </a:tbl>
          </a:graphicData>
        </a:graphic>
      </p:graphicFrame>
      <p:graphicFrame>
        <p:nvGraphicFramePr>
          <p:cNvPr id="10" name="Table 9">
            <a:extLst>
              <a:ext uri="{FF2B5EF4-FFF2-40B4-BE49-F238E27FC236}">
                <a16:creationId xmlns:a16="http://schemas.microsoft.com/office/drawing/2014/main" id="{A393CD4C-DCA1-97DC-F061-1A42AD90BC35}"/>
              </a:ext>
            </a:extLst>
          </p:cNvPr>
          <p:cNvGraphicFramePr>
            <a:graphicFrameLocks noGrp="1"/>
          </p:cNvGraphicFramePr>
          <p:nvPr>
            <p:extLst>
              <p:ext uri="{D42A27DB-BD31-4B8C-83A1-F6EECF244321}">
                <p14:modId xmlns:p14="http://schemas.microsoft.com/office/powerpoint/2010/main" val="590960419"/>
              </p:ext>
            </p:extLst>
          </p:nvPr>
        </p:nvGraphicFramePr>
        <p:xfrm>
          <a:off x="10694499" y="5147581"/>
          <a:ext cx="1173651" cy="1112520"/>
        </p:xfrm>
        <a:graphic>
          <a:graphicData uri="http://schemas.openxmlformats.org/drawingml/2006/table">
            <a:tbl>
              <a:tblPr firstRow="1" bandRow="1">
                <a:tableStyleId>{5940675A-B579-460E-94D1-54222C63F5DA}</a:tableStyleId>
              </a:tblPr>
              <a:tblGrid>
                <a:gridCol w="391217">
                  <a:extLst>
                    <a:ext uri="{9D8B030D-6E8A-4147-A177-3AD203B41FA5}">
                      <a16:colId xmlns:a16="http://schemas.microsoft.com/office/drawing/2014/main" val="848759708"/>
                    </a:ext>
                  </a:extLst>
                </a:gridCol>
                <a:gridCol w="391217">
                  <a:extLst>
                    <a:ext uri="{9D8B030D-6E8A-4147-A177-3AD203B41FA5}">
                      <a16:colId xmlns:a16="http://schemas.microsoft.com/office/drawing/2014/main" val="3790729518"/>
                    </a:ext>
                  </a:extLst>
                </a:gridCol>
                <a:gridCol w="391217">
                  <a:extLst>
                    <a:ext uri="{9D8B030D-6E8A-4147-A177-3AD203B41FA5}">
                      <a16:colId xmlns:a16="http://schemas.microsoft.com/office/drawing/2014/main" val="3029409453"/>
                    </a:ext>
                  </a:extLst>
                </a:gridCol>
              </a:tblGrid>
              <a:tr h="370840">
                <a:tc>
                  <a:txBody>
                    <a:bodyPr/>
                    <a:lstStyle/>
                    <a:p>
                      <a:pPr algn="ctr"/>
                      <a:r>
                        <a:rPr lang="en-US" sz="900" dirty="0"/>
                        <a:t>028</a:t>
                      </a:r>
                    </a:p>
                  </a:txBody>
                  <a:tcPr anchor="ctr"/>
                </a:tc>
                <a:tc>
                  <a:txBody>
                    <a:bodyPr/>
                    <a:lstStyle/>
                    <a:p>
                      <a:pPr algn="ctr"/>
                      <a:r>
                        <a:rPr lang="en-US" sz="900" dirty="0"/>
                        <a:t>287</a:t>
                      </a:r>
                    </a:p>
                  </a:txBody>
                  <a:tcPr anchor="ctr"/>
                </a:tc>
                <a:tc>
                  <a:txBody>
                    <a:bodyPr/>
                    <a:lstStyle/>
                    <a:p>
                      <a:pPr algn="ctr"/>
                      <a:r>
                        <a:rPr lang="en-US" sz="900" dirty="0"/>
                        <a:t>663</a:t>
                      </a:r>
                    </a:p>
                  </a:txBody>
                  <a:tcPr anchor="ctr"/>
                </a:tc>
                <a:extLst>
                  <a:ext uri="{0D108BD9-81ED-4DB2-BD59-A6C34878D82A}">
                    <a16:rowId xmlns:a16="http://schemas.microsoft.com/office/drawing/2014/main" val="3448088239"/>
                  </a:ext>
                </a:extLst>
              </a:tr>
              <a:tr h="370840">
                <a:tc>
                  <a:txBody>
                    <a:bodyPr/>
                    <a:lstStyle/>
                    <a:p>
                      <a:pPr algn="ctr"/>
                      <a:r>
                        <a:rPr lang="en-US" sz="900" dirty="0"/>
                        <a:t>360</a:t>
                      </a:r>
                    </a:p>
                  </a:txBody>
                  <a:tcPr anchor="ctr"/>
                </a:tc>
                <a:tc>
                  <a:txBody>
                    <a:bodyPr/>
                    <a:lstStyle/>
                    <a:p>
                      <a:pPr algn="ctr"/>
                      <a:r>
                        <a:rPr lang="en-US" sz="900" b="1" dirty="0">
                          <a:solidFill>
                            <a:srgbClr val="C00000"/>
                          </a:solidFill>
                        </a:rPr>
                        <a:t>004</a:t>
                      </a:r>
                    </a:p>
                  </a:txBody>
                  <a:tcPr anchor="ctr"/>
                </a:tc>
                <a:tc>
                  <a:txBody>
                    <a:bodyPr/>
                    <a:lstStyle/>
                    <a:p>
                      <a:pPr algn="ctr"/>
                      <a:r>
                        <a:rPr lang="en-US" sz="900" dirty="0"/>
                        <a:t>519</a:t>
                      </a:r>
                    </a:p>
                  </a:txBody>
                  <a:tcPr anchor="ctr"/>
                </a:tc>
                <a:extLst>
                  <a:ext uri="{0D108BD9-81ED-4DB2-BD59-A6C34878D82A}">
                    <a16:rowId xmlns:a16="http://schemas.microsoft.com/office/drawing/2014/main" val="3375784457"/>
                  </a:ext>
                </a:extLst>
              </a:tr>
              <a:tr h="370840">
                <a:tc>
                  <a:txBody>
                    <a:bodyPr/>
                    <a:lstStyle/>
                    <a:p>
                      <a:pPr algn="ctr"/>
                      <a:r>
                        <a:rPr lang="en-US" sz="900" dirty="0"/>
                        <a:t>432</a:t>
                      </a:r>
                    </a:p>
                  </a:txBody>
                  <a:tcPr anchor="ctr"/>
                </a:tc>
                <a:tc>
                  <a:txBody>
                    <a:bodyPr/>
                    <a:lstStyle/>
                    <a:p>
                      <a:pPr algn="ctr"/>
                      <a:r>
                        <a:rPr lang="en-US" sz="900" dirty="0"/>
                        <a:t>825</a:t>
                      </a:r>
                    </a:p>
                  </a:txBody>
                  <a:tcPr anchor="ctr"/>
                </a:tc>
                <a:tc>
                  <a:txBody>
                    <a:bodyPr/>
                    <a:lstStyle/>
                    <a:p>
                      <a:pPr algn="ctr"/>
                      <a:r>
                        <a:rPr lang="en-US" sz="900" dirty="0"/>
                        <a:t>733</a:t>
                      </a:r>
                    </a:p>
                  </a:txBody>
                  <a:tcPr anchor="ctr"/>
                </a:tc>
                <a:extLst>
                  <a:ext uri="{0D108BD9-81ED-4DB2-BD59-A6C34878D82A}">
                    <a16:rowId xmlns:a16="http://schemas.microsoft.com/office/drawing/2014/main" val="1422045169"/>
                  </a:ext>
                </a:extLst>
              </a:tr>
            </a:tbl>
          </a:graphicData>
        </a:graphic>
      </p:graphicFrame>
      <p:cxnSp>
        <p:nvCxnSpPr>
          <p:cNvPr id="11" name="Straight Arrow Connector 10">
            <a:extLst>
              <a:ext uri="{FF2B5EF4-FFF2-40B4-BE49-F238E27FC236}">
                <a16:creationId xmlns:a16="http://schemas.microsoft.com/office/drawing/2014/main" id="{577581E5-29EE-A675-CAD7-4EFD68B72C5E}"/>
              </a:ext>
            </a:extLst>
          </p:cNvPr>
          <p:cNvCxnSpPr>
            <a:cxnSpLocks/>
          </p:cNvCxnSpPr>
          <p:nvPr/>
        </p:nvCxnSpPr>
        <p:spPr>
          <a:xfrm>
            <a:off x="10242554" y="4752887"/>
            <a:ext cx="343075" cy="328130"/>
          </a:xfrm>
          <a:prstGeom prst="straightConnector1">
            <a:avLst/>
          </a:prstGeom>
          <a:noFill/>
          <a:ln w="19050" cap="flat">
            <a:solidFill>
              <a:schemeClr val="accent3">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7948EB69-DA9A-A088-FF1F-C2888A354C4D}"/>
              </a:ext>
            </a:extLst>
          </p:cNvPr>
          <p:cNvCxnSpPr>
            <a:cxnSpLocks/>
          </p:cNvCxnSpPr>
          <p:nvPr/>
        </p:nvCxnSpPr>
        <p:spPr>
          <a:xfrm>
            <a:off x="9573387" y="4763397"/>
            <a:ext cx="0" cy="331630"/>
          </a:xfrm>
          <a:prstGeom prst="straightConnector1">
            <a:avLst/>
          </a:prstGeom>
          <a:noFill/>
          <a:ln w="19050" cap="flat">
            <a:solidFill>
              <a:schemeClr val="accent3">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6D759DF-7755-E2D1-D588-24212902526E}"/>
                  </a:ext>
                </a:extLst>
              </p:cNvPr>
              <p:cNvSpPr txBox="1"/>
              <p:nvPr/>
            </p:nvSpPr>
            <p:spPr>
              <a:xfrm>
                <a:off x="1751252" y="6461147"/>
                <a:ext cx="7204830"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“The exact distribution of Moran’s </a:t>
                </a:r>
                <a14:m>
                  <m:oMath xmlns:m="http://schemas.openxmlformats.org/officeDocument/2006/math">
                    <m:r>
                      <a:rPr lang="en-US" sz="1100" i="1" dirty="0" smtClean="0">
                        <a:solidFill>
                          <a:schemeClr val="accent5"/>
                        </a:solidFill>
                        <a:latin typeface="Cambria Math" panose="02040503050406030204" pitchFamily="18" charset="0"/>
                        <a:hlinkClick r:id="rId3">
                          <a:extLst>
                            <a:ext uri="{A12FA001-AC4F-418D-AE19-62706E023703}">
                              <ahyp:hlinkClr xmlns:ahyp="http://schemas.microsoft.com/office/drawing/2018/hyperlinkcolor" val="tx"/>
                            </a:ext>
                          </a:extLst>
                        </a:hlinkClick>
                      </a:rPr>
                      <m:t>𝐼</m:t>
                    </m:r>
                  </m:oMath>
                </a14:m>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 </a:t>
                </a:r>
                <a:r>
                  <a:rPr lang="en-US" sz="1100" i="1" dirty="0" err="1">
                    <a:solidFill>
                      <a:schemeClr val="accent5"/>
                    </a:solidFill>
                    <a:latin typeface="+mn-lt"/>
                    <a:hlinkClick r:id="rId3">
                      <a:extLst>
                        <a:ext uri="{A12FA001-AC4F-418D-AE19-62706E023703}">
                          <ahyp:hlinkClr xmlns:ahyp="http://schemas.microsoft.com/office/drawing/2018/hyperlinkcolor" val="tx"/>
                        </a:ext>
                      </a:extLst>
                    </a:hlinkClick>
                  </a:rPr>
                  <a:t>Tiefelsdorf</a:t>
                </a:r>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 &amp; Boots, Environment and Planning A 27, 1995, 10.1068/a270985</a:t>
                </a:r>
                <a:endParaRPr lang="en-US" sz="1100" i="1" dirty="0">
                  <a:solidFill>
                    <a:schemeClr val="accent5"/>
                  </a:solidFill>
                  <a:latin typeface="+mn-lt"/>
                </a:endParaRPr>
              </a:p>
            </p:txBody>
          </p:sp>
        </mc:Choice>
        <mc:Fallback xmlns="">
          <p:sp>
            <p:nvSpPr>
              <p:cNvPr id="15" name="TextBox 14">
                <a:extLst>
                  <a:ext uri="{FF2B5EF4-FFF2-40B4-BE49-F238E27FC236}">
                    <a16:creationId xmlns:a16="http://schemas.microsoft.com/office/drawing/2014/main" id="{06D759DF-7755-E2D1-D588-24212902526E}"/>
                  </a:ext>
                </a:extLst>
              </p:cNvPr>
              <p:cNvSpPr txBox="1">
                <a:spLocks noRot="1" noChangeAspect="1" noMove="1" noResize="1" noEditPoints="1" noAdjustHandles="1" noChangeArrowheads="1" noChangeShapeType="1" noTextEdit="1"/>
              </p:cNvSpPr>
              <p:nvPr/>
            </p:nvSpPr>
            <p:spPr>
              <a:xfrm>
                <a:off x="1751252" y="6461147"/>
                <a:ext cx="7204830" cy="261610"/>
              </a:xfrm>
              <a:prstGeom prst="rect">
                <a:avLst/>
              </a:prstGeom>
              <a:blipFill>
                <a:blip r:embed="rId4"/>
                <a:stretch>
                  <a:fillRect b="-16279"/>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02149168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1F802A2-4F7A-5DB9-4F2A-CBA2861EC1CD}"/>
                  </a:ext>
                </a:extLst>
              </p:cNvPr>
              <p:cNvSpPr>
                <a:spLocks noGrp="1"/>
              </p:cNvSpPr>
              <p:nvPr>
                <p:ph type="body" sz="quarter" idx="11"/>
              </p:nvPr>
            </p:nvSpPr>
            <p:spPr>
              <a:xfrm>
                <a:off x="1431621" y="1371470"/>
                <a:ext cx="10436225" cy="4961284"/>
              </a:xfrm>
            </p:spPr>
            <p:txBody>
              <a:bodyPr/>
              <a:lstStyle/>
              <a:p>
                <a:pPr marL="228600" indent="-228600"/>
                <a:r>
                  <a:rPr lang="en-US" dirty="0"/>
                  <a:t>When we use LISA statistics we will be preforming many (potentially hundreds or thousands) of statistical tests, some of which will come up significant just by chance. We can tame this problem by controlling the </a:t>
                </a:r>
                <a:r>
                  <a:rPr lang="en-US" i="1" dirty="0"/>
                  <a:t>false discovery rate</a:t>
                </a:r>
                <a:r>
                  <a:rPr lang="en-US" dirty="0"/>
                  <a:t> (FDR), which is exactly what the name implies: the rate of false discoveries (i.e. false positives or type 1 errors).</a:t>
                </a:r>
              </a:p>
              <a:p>
                <a:pPr marL="228600" indent="-228600"/>
                <a:r>
                  <a:rPr lang="en-US" dirty="0"/>
                  <a:t>One way to do this is with the Benjamini-Hochberg procedure: order our “pseudo-</a:t>
                </a:r>
                <a14:m>
                  <m:oMath xmlns:m="http://schemas.openxmlformats.org/officeDocument/2006/math">
                    <m:r>
                      <a:rPr lang="en-US" i="1" dirty="0" smtClean="0">
                        <a:latin typeface="Cambria Math" panose="02040503050406030204" pitchFamily="18" charset="0"/>
                      </a:rPr>
                      <m:t>𝑝</m:t>
                    </m:r>
                  </m:oMath>
                </a14:m>
                <a:r>
                  <a:rPr lang="en-US" dirty="0"/>
                  <a:t> values” in increasing order, find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m:rPr>
                        <m:nor/>
                      </m:rPr>
                      <a:rPr lang="en-US" b="0" i="0" smtClean="0">
                        <a:latin typeface="Cambria Math" panose="02040503050406030204" pitchFamily="18" charset="0"/>
                      </a:rPr>
                      <m:t>max</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𝛼</m:t>
                            </m:r>
                          </m:num>
                          <m:den>
                            <m:r>
                              <a:rPr lang="en-US" b="0" i="1" smtClean="0">
                                <a:latin typeface="Cambria Math" panose="02040503050406030204" pitchFamily="18" charset="0"/>
                                <a:ea typeface="Cambria Math" panose="02040503050406030204" pitchFamily="18" charset="0"/>
                              </a:rPr>
                              <m:t>𝑁</m:t>
                            </m:r>
                          </m:den>
                        </m:f>
                      </m:e>
                    </m:d>
                  </m:oMath>
                </a14:m>
                <a:r>
                  <a:rPr lang="en-US" dirty="0"/>
                  <a:t>, and then reject the null hypothesis where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&lt;</m:t>
                    </m:r>
                    <m:r>
                      <a:rPr lang="en-US" i="1" dirty="0" smtClean="0">
                        <a:latin typeface="Cambria Math" panose="02040503050406030204" pitchFamily="18" charset="0"/>
                      </a:rPr>
                      <m:t>𝑘</m:t>
                    </m:r>
                  </m:oMath>
                </a14:m>
                <a:r>
                  <a:rPr lang="en-US" dirty="0"/>
                  <a:t>. This is most easily understood graphically:</a:t>
                </a:r>
              </a:p>
              <a:p>
                <a:pPr marL="228600" indent="-228600"/>
                <a:r>
                  <a:rPr lang="en-US" dirty="0"/>
                  <a:t>There are other procedures to control for multiple</a:t>
                </a:r>
                <a:br>
                  <a:rPr lang="en-US" dirty="0"/>
                </a:br>
                <a:r>
                  <a:rPr lang="en-US" dirty="0"/>
                  <a:t>comparisons, but FDR is generally appropriate</a:t>
                </a:r>
                <a:br>
                  <a:rPr lang="en-US" dirty="0"/>
                </a:br>
                <a:r>
                  <a:rPr lang="en-US" dirty="0"/>
                  <a:t>for very large numbers of comparisons and when</a:t>
                </a:r>
                <a:br>
                  <a:rPr lang="en-US" dirty="0"/>
                </a:br>
                <a:r>
                  <a:rPr lang="en-US" dirty="0"/>
                  <a:t>falsely rejecting some true nulls is not too costly.</a:t>
                </a:r>
              </a:p>
            </p:txBody>
          </p:sp>
        </mc:Choice>
        <mc:Fallback xmlns="">
          <p:sp>
            <p:nvSpPr>
              <p:cNvPr id="2" name="Text Placeholder 1">
                <a:extLst>
                  <a:ext uri="{FF2B5EF4-FFF2-40B4-BE49-F238E27FC236}">
                    <a16:creationId xmlns:a16="http://schemas.microsoft.com/office/drawing/2014/main" id="{31F802A2-4F7A-5DB9-4F2A-CBA2861EC1CD}"/>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2"/>
                <a:stretch>
                  <a:fillRect l="-1051" t="-737" r="-157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F7DE560-84EE-196F-7C3D-9F48F135A331}"/>
              </a:ext>
            </a:extLst>
          </p:cNvPr>
          <p:cNvSpPr>
            <a:spLocks noGrp="1"/>
          </p:cNvSpPr>
          <p:nvPr>
            <p:ph type="sldNum" sz="quarter" idx="14"/>
          </p:nvPr>
        </p:nvSpPr>
        <p:spPr/>
        <p:txBody>
          <a:bodyPr/>
          <a:lstStyle/>
          <a:p>
            <a:fld id="{86CB4B4D-7CA3-9044-876B-883B54F8677D}" type="slidenum">
              <a:rPr lang="en-US" smtClean="0"/>
              <a:pPr/>
              <a:t>15</a:t>
            </a:fld>
            <a:endParaRPr lang="en-US" dirty="0"/>
          </a:p>
        </p:txBody>
      </p:sp>
      <p:sp>
        <p:nvSpPr>
          <p:cNvPr id="4" name="Text Placeholder 3">
            <a:extLst>
              <a:ext uri="{FF2B5EF4-FFF2-40B4-BE49-F238E27FC236}">
                <a16:creationId xmlns:a16="http://schemas.microsoft.com/office/drawing/2014/main" id="{DD9F94C0-E616-8A0B-7FDD-645DD3E33974}"/>
              </a:ext>
            </a:extLst>
          </p:cNvPr>
          <p:cNvSpPr>
            <a:spLocks noGrp="1"/>
          </p:cNvSpPr>
          <p:nvPr>
            <p:ph type="body" sz="quarter" idx="12"/>
          </p:nvPr>
        </p:nvSpPr>
        <p:spPr/>
        <p:txBody>
          <a:bodyPr/>
          <a:lstStyle/>
          <a:p>
            <a:r>
              <a:rPr lang="en-US" dirty="0"/>
              <a:t>The Benjamini-Hochberg Procedure</a:t>
            </a:r>
          </a:p>
        </p:txBody>
      </p:sp>
      <p:pic>
        <p:nvPicPr>
          <p:cNvPr id="6" name="Picture 2">
            <a:extLst>
              <a:ext uri="{FF2B5EF4-FFF2-40B4-BE49-F238E27FC236}">
                <a16:creationId xmlns:a16="http://schemas.microsoft.com/office/drawing/2014/main" id="{29866A36-04CA-8B15-13C0-BB44554290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938959" y="3697574"/>
            <a:ext cx="3794235" cy="2685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03122894-320A-D90C-3930-548553D1622B}"/>
              </a:ext>
            </a:extLst>
          </p:cNvPr>
          <p:cNvSpPr>
            <a:spLocks noGrp="1"/>
          </p:cNvSpPr>
          <p:nvPr>
            <p:ph type="body" sz="quarter" idx="13"/>
          </p:nvPr>
        </p:nvSpPr>
        <p:spPr>
          <a:xfrm>
            <a:off x="8646696" y="3895693"/>
            <a:ext cx="587663" cy="457260"/>
          </a:xfrm>
        </p:spPr>
        <p:txBody>
          <a:bodyPr>
            <a:normAutofit/>
          </a:bodyPr>
          <a:lstStyle/>
          <a:p>
            <a:pPr algn="ctr"/>
            <a:r>
              <a:rPr lang="en-US" sz="1100" dirty="0"/>
              <a:t>Reject Null</a:t>
            </a:r>
          </a:p>
        </p:txBody>
      </p:sp>
      <p:cxnSp>
        <p:nvCxnSpPr>
          <p:cNvPr id="8" name="Straight Connector 7">
            <a:extLst>
              <a:ext uri="{FF2B5EF4-FFF2-40B4-BE49-F238E27FC236}">
                <a16:creationId xmlns:a16="http://schemas.microsoft.com/office/drawing/2014/main" id="{8C2E4195-8912-4DF2-CB4D-D2753C8B25F9}"/>
              </a:ext>
            </a:extLst>
          </p:cNvPr>
          <p:cNvCxnSpPr>
            <a:cxnSpLocks/>
          </p:cNvCxnSpPr>
          <p:nvPr/>
        </p:nvCxnSpPr>
        <p:spPr>
          <a:xfrm>
            <a:off x="9629378" y="3700538"/>
            <a:ext cx="0" cy="2501462"/>
          </a:xfrm>
          <a:prstGeom prst="line">
            <a:avLst/>
          </a:prstGeom>
          <a:noFill/>
          <a:ln w="19050" cap="flat">
            <a:solidFill>
              <a:schemeClr val="tx1">
                <a:lumMod val="50000"/>
              </a:schemeClr>
            </a:solidFill>
            <a:prstDash val="sysDash"/>
            <a:miter lim="800000"/>
          </a:ln>
          <a:effectLst/>
          <a:sp3d/>
        </p:spPr>
        <p:style>
          <a:lnRef idx="0">
            <a:scrgbClr r="0" g="0" b="0"/>
          </a:lnRef>
          <a:fillRef idx="0">
            <a:scrgbClr r="0" g="0" b="0"/>
          </a:fillRef>
          <a:effectRef idx="0">
            <a:scrgbClr r="0" g="0" b="0"/>
          </a:effectRef>
          <a:fontRef idx="none"/>
        </p:style>
      </p:cxnSp>
      <p:sp>
        <p:nvSpPr>
          <p:cNvPr id="9" name="Text Placeholder 4">
            <a:extLst>
              <a:ext uri="{FF2B5EF4-FFF2-40B4-BE49-F238E27FC236}">
                <a16:creationId xmlns:a16="http://schemas.microsoft.com/office/drawing/2014/main" id="{9CA21D97-A0AA-A3BA-44B0-229C61424FAD}"/>
              </a:ext>
            </a:extLst>
          </p:cNvPr>
          <p:cNvSpPr txBox="1">
            <a:spLocks/>
          </p:cNvSpPr>
          <p:nvPr/>
        </p:nvSpPr>
        <p:spPr>
          <a:xfrm>
            <a:off x="10013006" y="3913297"/>
            <a:ext cx="907396" cy="4572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dirty="0"/>
              <a:t>Don’t Reject Null</a:t>
            </a:r>
          </a:p>
        </p:txBody>
      </p:sp>
      <p:cxnSp>
        <p:nvCxnSpPr>
          <p:cNvPr id="10" name="Straight Arrow Connector 9">
            <a:extLst>
              <a:ext uri="{FF2B5EF4-FFF2-40B4-BE49-F238E27FC236}">
                <a16:creationId xmlns:a16="http://schemas.microsoft.com/office/drawing/2014/main" id="{E5B881BE-FC6D-C7BC-4FA2-5A9698A0052C}"/>
              </a:ext>
            </a:extLst>
          </p:cNvPr>
          <p:cNvCxnSpPr>
            <a:cxnSpLocks/>
          </p:cNvCxnSpPr>
          <p:nvPr/>
        </p:nvCxnSpPr>
        <p:spPr>
          <a:xfrm>
            <a:off x="9723971" y="4141927"/>
            <a:ext cx="289035" cy="0"/>
          </a:xfrm>
          <a:prstGeom prst="straightConnector1">
            <a:avLst/>
          </a:prstGeom>
          <a:noFill/>
          <a:ln w="19050" cap="flat">
            <a:solidFill>
              <a:schemeClr val="accent3">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9C88256B-7E93-D3F7-98D2-249320EBD785}"/>
              </a:ext>
            </a:extLst>
          </p:cNvPr>
          <p:cNvCxnSpPr>
            <a:cxnSpLocks/>
          </p:cNvCxnSpPr>
          <p:nvPr/>
        </p:nvCxnSpPr>
        <p:spPr>
          <a:xfrm flipH="1">
            <a:off x="9234359" y="4141927"/>
            <a:ext cx="289035" cy="0"/>
          </a:xfrm>
          <a:prstGeom prst="straightConnector1">
            <a:avLst/>
          </a:prstGeom>
          <a:noFill/>
          <a:ln w="19050" cap="flat">
            <a:solidFill>
              <a:schemeClr val="accent3">
                <a:lumMod val="50000"/>
              </a:schemeClr>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1AFC8210-6E2E-E63B-0E2C-30848CB1CCD0}"/>
              </a:ext>
            </a:extLst>
          </p:cNvPr>
          <p:cNvCxnSpPr>
            <a:cxnSpLocks/>
          </p:cNvCxnSpPr>
          <p:nvPr/>
        </p:nvCxnSpPr>
        <p:spPr>
          <a:xfrm>
            <a:off x="11588414" y="4332735"/>
            <a:ext cx="0" cy="388620"/>
          </a:xfrm>
          <a:prstGeom prst="line">
            <a:avLst/>
          </a:prstGeom>
          <a:noFill/>
          <a:ln w="12700" cap="flat">
            <a:solidFill>
              <a:schemeClr val="tx1">
                <a:lumMod val="50000"/>
              </a:schemeClr>
            </a:solidFill>
            <a:prstDash val="sysDot"/>
            <a:miter lim="800000"/>
          </a:ln>
          <a:effectLst/>
          <a:sp3d/>
        </p:spPr>
        <p:style>
          <a:lnRef idx="0">
            <a:scrgbClr r="0" g="0" b="0"/>
          </a:lnRef>
          <a:fillRef idx="0">
            <a:scrgbClr r="0" g="0" b="0"/>
          </a:fillRef>
          <a:effectRef idx="0">
            <a:scrgbClr r="0" g="0" b="0"/>
          </a:effectRef>
          <a:fontRef idx="none"/>
        </p:style>
      </p:cxnSp>
      <p:cxnSp>
        <p:nvCxnSpPr>
          <p:cNvPr id="13" name="Straight Connector 12">
            <a:extLst>
              <a:ext uri="{FF2B5EF4-FFF2-40B4-BE49-F238E27FC236}">
                <a16:creationId xmlns:a16="http://schemas.microsoft.com/office/drawing/2014/main" id="{7ADEAD83-A5B5-46D5-38D5-65203165BA35}"/>
              </a:ext>
            </a:extLst>
          </p:cNvPr>
          <p:cNvCxnSpPr>
            <a:cxnSpLocks/>
          </p:cNvCxnSpPr>
          <p:nvPr/>
        </p:nvCxnSpPr>
        <p:spPr>
          <a:xfrm>
            <a:off x="10897622" y="4721355"/>
            <a:ext cx="690792" cy="0"/>
          </a:xfrm>
          <a:prstGeom prst="line">
            <a:avLst/>
          </a:prstGeom>
          <a:noFill/>
          <a:ln w="12700" cap="flat">
            <a:solidFill>
              <a:schemeClr val="tx1">
                <a:lumMod val="50000"/>
              </a:schemeClr>
            </a:solidFill>
            <a:prstDash val="sysDot"/>
            <a:miter lim="800000"/>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3A2042-E358-1AFB-B6F5-2A1BFB6A20F8}"/>
                  </a:ext>
                </a:extLst>
              </p:cNvPr>
              <p:cNvSpPr txBox="1"/>
              <p:nvPr/>
            </p:nvSpPr>
            <p:spPr>
              <a:xfrm>
                <a:off x="11641470" y="4352953"/>
                <a:ext cx="183447" cy="3038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box>
                        <m:boxPr>
                          <m:ctrl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ctrlPr>
                        </m:boxPr>
                        <m:e>
                          <m:argPr>
                            <m:argSz m:val="-1"/>
                          </m:argPr>
                          <m:f>
                            <m:fPr>
                              <m:ctrl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ctrlPr>
                            </m:fPr>
                            <m:num>
                              <m: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mbria Math" panose="02040503050406030204" pitchFamily="18" charset="0"/>
                                  <a:sym typeface="Calibri"/>
                                </a:rPr>
                                <m:t>𝛼</m:t>
                              </m:r>
                            </m:num>
                            <m:den>
                              <m: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t>𝑁</m:t>
                              </m:r>
                            </m:den>
                          </m:f>
                        </m:e>
                      </m:box>
                    </m:oMath>
                  </m:oMathPara>
                </a14:m>
                <a:endParaRPr kumimoji="0" lang="en-US" sz="1800" b="0" i="0" u="none" strike="noStrike" cap="none" spc="0" normalizeH="0" baseline="0" dirty="0">
                  <a:ln>
                    <a:noFill/>
                  </a:ln>
                  <a:solidFill>
                    <a:schemeClr val="accent3">
                      <a:lumMod val="50000"/>
                    </a:schemeClr>
                  </a:solidFill>
                  <a:effectLst/>
                  <a:uFillTx/>
                  <a:latin typeface="Calibri"/>
                  <a:ea typeface="Calibri"/>
                  <a:cs typeface="Calibri"/>
                  <a:sym typeface="Calibri"/>
                </a:endParaRPr>
              </a:p>
            </p:txBody>
          </p:sp>
        </mc:Choice>
        <mc:Fallback xmlns="">
          <p:sp>
            <p:nvSpPr>
              <p:cNvPr id="14" name="TextBox 13">
                <a:extLst>
                  <a:ext uri="{FF2B5EF4-FFF2-40B4-BE49-F238E27FC236}">
                    <a16:creationId xmlns:a16="http://schemas.microsoft.com/office/drawing/2014/main" id="{B53A2042-E358-1AFB-B6F5-2A1BFB6A20F8}"/>
                  </a:ext>
                </a:extLst>
              </p:cNvPr>
              <p:cNvSpPr txBox="1">
                <a:spLocks noRot="1" noChangeAspect="1" noMove="1" noResize="1" noEditPoints="1" noAdjustHandles="1" noChangeArrowheads="1" noChangeShapeType="1" noTextEdit="1"/>
              </p:cNvSpPr>
              <p:nvPr/>
            </p:nvSpPr>
            <p:spPr>
              <a:xfrm>
                <a:off x="11641470" y="4352953"/>
                <a:ext cx="183447" cy="303866"/>
              </a:xfrm>
              <a:prstGeom prst="rect">
                <a:avLst/>
              </a:prstGeom>
              <a:blipFill>
                <a:blip r:embed="rId4"/>
                <a:stretch>
                  <a:fillRect l="-20000" r="-13333" b="-2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81E661-6FC1-8791-269B-EF7AD66FF340}"/>
                  </a:ext>
                </a:extLst>
              </p:cNvPr>
              <p:cNvSpPr txBox="1"/>
              <p:nvPr/>
            </p:nvSpPr>
            <p:spPr>
              <a:xfrm>
                <a:off x="11780187" y="6044942"/>
                <a:ext cx="11798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box>
                        <m:boxPr>
                          <m:ctrl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ctrlPr>
                        </m:boxPr>
                        <m:e>
                          <m:argPr>
                            <m:argSz m:val="-1"/>
                          </m:argPr>
                          <m:r>
                            <m:rPr>
                              <m:brk m:alnAt="63"/>
                            </m:r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t>𝑖</m:t>
                          </m:r>
                        </m:e>
                      </m:box>
                    </m:oMath>
                  </m:oMathPara>
                </a14:m>
                <a:endParaRPr kumimoji="0" lang="en-US" sz="1800" b="0" i="0" u="none" strike="noStrike" cap="none" spc="0" normalizeH="0" baseline="0" dirty="0">
                  <a:ln>
                    <a:noFill/>
                  </a:ln>
                  <a:solidFill>
                    <a:schemeClr val="accent3">
                      <a:lumMod val="50000"/>
                    </a:schemeClr>
                  </a:solidFill>
                  <a:effectLst/>
                  <a:uFillTx/>
                  <a:latin typeface="Calibri"/>
                  <a:ea typeface="Calibri"/>
                  <a:cs typeface="Calibri"/>
                  <a:sym typeface="Calibri"/>
                </a:endParaRPr>
              </a:p>
            </p:txBody>
          </p:sp>
        </mc:Choice>
        <mc:Fallback xmlns="">
          <p:sp>
            <p:nvSpPr>
              <p:cNvPr id="15" name="TextBox 14">
                <a:extLst>
                  <a:ext uri="{FF2B5EF4-FFF2-40B4-BE49-F238E27FC236}">
                    <a16:creationId xmlns:a16="http://schemas.microsoft.com/office/drawing/2014/main" id="{7F81E661-6FC1-8791-269B-EF7AD66FF340}"/>
                  </a:ext>
                </a:extLst>
              </p:cNvPr>
              <p:cNvSpPr txBox="1">
                <a:spLocks noRot="1" noChangeAspect="1" noMove="1" noResize="1" noEditPoints="1" noAdjustHandles="1" noChangeArrowheads="1" noChangeShapeType="1" noTextEdit="1"/>
              </p:cNvSpPr>
              <p:nvPr/>
            </p:nvSpPr>
            <p:spPr>
              <a:xfrm>
                <a:off x="11780187" y="6044942"/>
                <a:ext cx="117981" cy="276999"/>
              </a:xfrm>
              <a:prstGeom prst="rect">
                <a:avLst/>
              </a:prstGeom>
              <a:blipFill>
                <a:blip r:embed="rId5"/>
                <a:stretch>
                  <a:fillRect l="-30000" r="-25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38B97-5763-6BD5-D100-3CA8B61F12B9}"/>
                  </a:ext>
                </a:extLst>
              </p:cNvPr>
              <p:cNvSpPr txBox="1"/>
              <p:nvPr/>
            </p:nvSpPr>
            <p:spPr>
              <a:xfrm>
                <a:off x="7676257" y="4812769"/>
                <a:ext cx="21698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box>
                        <m:boxPr>
                          <m:ctrl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ea typeface="Calibri"/>
                              <a:cs typeface="Calibri"/>
                              <a:sym typeface="Calibri"/>
                            </a:rPr>
                          </m:ctrlPr>
                        </m:boxPr>
                        <m:e>
                          <m:argPr>
                            <m:argSz m:val="-1"/>
                          </m:argPr>
                          <m:sSub>
                            <m:sSubPr>
                              <m:ctrlP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cs typeface="Calibri"/>
                                  <a:sym typeface="Calibri"/>
                                </a:rPr>
                              </m:ctrlPr>
                            </m:sSubPr>
                            <m:e>
                              <m: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cs typeface="Calibri"/>
                                  <a:sym typeface="Calibri"/>
                                </a:rPr>
                                <m:t>𝑝</m:t>
                              </m:r>
                            </m:e>
                            <m:sub>
                              <m:r>
                                <a:rPr kumimoji="0" lang="en-US" sz="1800" b="0" i="1" u="none" strike="noStrike" cap="none" spc="0" normalizeH="0" baseline="0" smtClean="0">
                                  <a:ln>
                                    <a:noFill/>
                                  </a:ln>
                                  <a:solidFill>
                                    <a:schemeClr val="accent3">
                                      <a:lumMod val="50000"/>
                                    </a:schemeClr>
                                  </a:solidFill>
                                  <a:effectLst/>
                                  <a:uFillTx/>
                                  <a:latin typeface="Cambria Math" panose="02040503050406030204" pitchFamily="18" charset="0"/>
                                  <a:cs typeface="Calibri"/>
                                  <a:sym typeface="Calibri"/>
                                </a:rPr>
                                <m:t>𝑖</m:t>
                              </m:r>
                            </m:sub>
                          </m:sSub>
                        </m:e>
                      </m:box>
                    </m:oMath>
                  </m:oMathPara>
                </a14:m>
                <a:endParaRPr kumimoji="0" lang="en-US" sz="1800" b="0" i="0" u="none" strike="noStrike" cap="none" spc="0" normalizeH="0" baseline="0" dirty="0">
                  <a:ln>
                    <a:noFill/>
                  </a:ln>
                  <a:solidFill>
                    <a:schemeClr val="accent3">
                      <a:lumMod val="50000"/>
                    </a:schemeClr>
                  </a:solidFill>
                  <a:effectLst/>
                  <a:uFillTx/>
                  <a:latin typeface="Calibri"/>
                  <a:ea typeface="Calibri"/>
                  <a:cs typeface="Calibri"/>
                  <a:sym typeface="Calibri"/>
                </a:endParaRPr>
              </a:p>
            </p:txBody>
          </p:sp>
        </mc:Choice>
        <mc:Fallback xmlns="">
          <p:sp>
            <p:nvSpPr>
              <p:cNvPr id="16" name="TextBox 15">
                <a:extLst>
                  <a:ext uri="{FF2B5EF4-FFF2-40B4-BE49-F238E27FC236}">
                    <a16:creationId xmlns:a16="http://schemas.microsoft.com/office/drawing/2014/main" id="{B0838B97-5763-6BD5-D100-3CA8B61F12B9}"/>
                  </a:ext>
                </a:extLst>
              </p:cNvPr>
              <p:cNvSpPr txBox="1">
                <a:spLocks noRot="1" noChangeAspect="1" noMove="1" noResize="1" noEditPoints="1" noAdjustHandles="1" noChangeArrowheads="1" noChangeShapeType="1" noTextEdit="1"/>
              </p:cNvSpPr>
              <p:nvPr/>
            </p:nvSpPr>
            <p:spPr>
              <a:xfrm>
                <a:off x="7676257" y="4812769"/>
                <a:ext cx="216982" cy="276999"/>
              </a:xfrm>
              <a:prstGeom prst="rect">
                <a:avLst/>
              </a:prstGeom>
              <a:blipFill>
                <a:blip r:embed="rId6"/>
                <a:stretch>
                  <a:fillRect l="-16667" r="-11111" b="-8696"/>
                </a:stretch>
              </a:blipFill>
              <a:ln w="12700" cap="flat">
                <a:noFill/>
                <a:miter lim="400000"/>
              </a:ln>
              <a:effectLst/>
            </p:spPr>
            <p:txBody>
              <a:bodyPr/>
              <a:lstStyle/>
              <a:p>
                <a:r>
                  <a:rPr lang="en-US">
                    <a:noFill/>
                  </a:rPr>
                  <a:t> </a:t>
                </a:r>
              </a:p>
            </p:txBody>
          </p:sp>
        </mc:Fallback>
      </mc:AlternateContent>
      <p:sp>
        <p:nvSpPr>
          <p:cNvPr id="17" name="TextBox 16">
            <a:extLst>
              <a:ext uri="{FF2B5EF4-FFF2-40B4-BE49-F238E27FC236}">
                <a16:creationId xmlns:a16="http://schemas.microsoft.com/office/drawing/2014/main" id="{6EC23506-09A5-B4A7-1312-E268580DEA06}"/>
              </a:ext>
            </a:extLst>
          </p:cNvPr>
          <p:cNvSpPr txBox="1"/>
          <p:nvPr/>
        </p:nvSpPr>
        <p:spPr>
          <a:xfrm>
            <a:off x="1720497" y="5543279"/>
            <a:ext cx="5949845" cy="12772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7">
                  <a:extLst>
                    <a:ext uri="{A12FA001-AC4F-418D-AE19-62706E023703}">
                      <ahyp:hlinkClr xmlns:ahyp="http://schemas.microsoft.com/office/drawing/2018/hyperlinkcolor" val="tx"/>
                    </a:ext>
                  </a:extLst>
                </a:hlinkClick>
              </a:rPr>
              <a:t>“Controlling the False Discovery Rate: A Practical and Powerful Approach to Multiple Testing,” Benjamini &amp; Hochberg, Journal of the Royal Statistical Society: Series B, 1995, </a:t>
            </a:r>
            <a:r>
              <a:rPr lang="fr-FR" sz="1100" i="1" dirty="0">
                <a:solidFill>
                  <a:schemeClr val="accent5"/>
                </a:solidFill>
                <a:latin typeface="+mn-lt"/>
                <a:hlinkClick r:id="rId7">
                  <a:extLst>
                    <a:ext uri="{A12FA001-AC4F-418D-AE19-62706E023703}">
                      <ahyp:hlinkClr xmlns:ahyp="http://schemas.microsoft.com/office/drawing/2018/hyperlinkcolor" val="tx"/>
                    </a:ext>
                  </a:extLst>
                </a:hlinkClick>
              </a:rPr>
              <a:t>10.1111/j.2517-6161.1995.tb02031.x</a:t>
            </a: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8">
                  <a:extLst>
                    <a:ext uri="{A12FA001-AC4F-418D-AE19-62706E023703}">
                      <ahyp:hlinkClr xmlns:ahyp="http://schemas.microsoft.com/office/drawing/2018/hyperlinkcolor" val="tx"/>
                    </a:ext>
                  </a:extLst>
                </a:hlinkClick>
              </a:rPr>
              <a:t>“Multiple Comparisons,” McDonald, “Biological Statistics,” </a:t>
            </a:r>
            <a:r>
              <a:rPr lang="en-US" sz="1100" i="1" dirty="0" err="1">
                <a:solidFill>
                  <a:schemeClr val="accent5"/>
                </a:solidFill>
                <a:latin typeface="+mn-lt"/>
                <a:hlinkClick r:id="rId8">
                  <a:extLst>
                    <a:ext uri="{A12FA001-AC4F-418D-AE19-62706E023703}">
                      <ahyp:hlinkClr xmlns:ahyp="http://schemas.microsoft.com/office/drawing/2018/hyperlinkcolor" val="tx"/>
                    </a:ext>
                  </a:extLst>
                </a:hlinkClick>
              </a:rPr>
              <a:t>ch.</a:t>
            </a:r>
            <a:r>
              <a:rPr lang="en-US" sz="1100" i="1" dirty="0">
                <a:solidFill>
                  <a:schemeClr val="accent5"/>
                </a:solidFill>
                <a:latin typeface="+mn-lt"/>
                <a:hlinkClick r:id="rId8">
                  <a:extLst>
                    <a:ext uri="{A12FA001-AC4F-418D-AE19-62706E023703}">
                      <ahyp:hlinkClr xmlns:ahyp="http://schemas.microsoft.com/office/drawing/2018/hyperlinkcolor" val="tx"/>
                    </a:ext>
                  </a:extLst>
                </a:hlinkClick>
              </a:rPr>
              <a:t> 6.1, 2024, https://stats.libretexts.org/Bookshelves/Applied_Statistics/Biological_Statistics_(McDonald)/06%3A_Multiple_Tests/6.01%3A_Multiple_Comparisons</a:t>
            </a:r>
            <a:endParaRPr lang="en-US" sz="1100" i="1" dirty="0">
              <a:solidFill>
                <a:schemeClr val="accent5"/>
              </a:solidFill>
              <a:latin typeface="+mn-lt"/>
            </a:endParaRPr>
          </a:p>
        </p:txBody>
      </p:sp>
    </p:spTree>
    <p:extLst>
      <p:ext uri="{BB962C8B-B14F-4D97-AF65-F5344CB8AC3E}">
        <p14:creationId xmlns:p14="http://schemas.microsoft.com/office/powerpoint/2010/main" val="7159974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022A9E-0431-CBB1-F0AF-8E159E548EDA}"/>
              </a:ext>
            </a:extLst>
          </p:cNvPr>
          <p:cNvSpPr>
            <a:spLocks noGrp="1" noRot="1" noMove="1" noResize="1" noEditPoints="1" noAdjustHandles="1" noChangeArrowheads="1" noChangeShapeType="1"/>
          </p:cNvSpPr>
          <p:nvPr/>
        </p:nvSpPr>
        <p:spPr>
          <a:xfrm>
            <a:off x="9052560" y="6422675"/>
            <a:ext cx="2915920" cy="338554"/>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FC299AE-9927-D217-E064-B1D06B2230EB}"/>
                  </a:ext>
                </a:extLst>
              </p:cNvPr>
              <p:cNvSpPr>
                <a:spLocks noGrp="1"/>
              </p:cNvSpPr>
              <p:nvPr>
                <p:ph type="body" sz="quarter" idx="11"/>
              </p:nvPr>
            </p:nvSpPr>
            <p:spPr>
              <a:xfrm>
                <a:off x="1431925" y="1249549"/>
                <a:ext cx="3990500" cy="5608451"/>
              </a:xfrm>
            </p:spPr>
            <p:txBody>
              <a:bodyPr>
                <a:normAutofit/>
              </a:bodyPr>
              <a:lstStyle/>
              <a:p>
                <a:pPr marL="233363" indent="-233363"/>
                <a:r>
                  <a:rPr lang="en-US" dirty="0"/>
                  <a:t>Here we’ve analyzed the whole dataset at the finest possible sampling (i.e. without binning into quadrats), using queen adjacency and 10,000 permutations.</a:t>
                </a:r>
              </a:p>
              <a:p>
                <a:pPr marL="233363" indent="-233363"/>
                <a:r>
                  <a:rPr lang="en-US" sz="1200" dirty="0"/>
                  <a:t>Notice: our dataset has only 7 categories, which may be affecting our statistics. Some binning is probably a good idea – and doing so with a small quadrat size still shows no significant clusters.</a:t>
                </a:r>
              </a:p>
              <a:p>
                <a:pPr marL="233363" indent="-233363"/>
                <a:r>
                  <a:rPr lang="en-US" dirty="0"/>
                  <a:t>Without FDR control many apparently significant clusters and outliers are found at the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dirty="0"/>
                  <a:t> 0.05 level. After controlling the FDR we see that none of the clusters or outliers are actually statistically significant.</a:t>
                </a:r>
              </a:p>
            </p:txBody>
          </p:sp>
        </mc:Choice>
        <mc:Fallback xmlns="">
          <p:sp>
            <p:nvSpPr>
              <p:cNvPr id="2" name="Text Placeholder 1">
                <a:extLst>
                  <a:ext uri="{FF2B5EF4-FFF2-40B4-BE49-F238E27FC236}">
                    <a16:creationId xmlns:a16="http://schemas.microsoft.com/office/drawing/2014/main" id="{CFC299AE-9927-D217-E064-B1D06B2230EB}"/>
                  </a:ext>
                </a:extLst>
              </p:cNvPr>
              <p:cNvSpPr>
                <a:spLocks noGrp="1" noRot="1" noChangeAspect="1" noMove="1" noResize="1" noEditPoints="1" noAdjustHandles="1" noChangeArrowheads="1" noChangeShapeType="1" noTextEdit="1"/>
              </p:cNvSpPr>
              <p:nvPr>
                <p:ph type="body" sz="quarter" idx="11"/>
              </p:nvPr>
            </p:nvSpPr>
            <p:spPr>
              <a:xfrm>
                <a:off x="1431925" y="1249549"/>
                <a:ext cx="3990500" cy="5608451"/>
              </a:xfrm>
              <a:blipFill>
                <a:blip r:embed="rId2"/>
                <a:stretch>
                  <a:fillRect l="-2748" t="-652" r="-427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305C493-9385-999F-60D5-866D169B1884}"/>
              </a:ext>
            </a:extLst>
          </p:cNvPr>
          <p:cNvSpPr>
            <a:spLocks noGrp="1"/>
          </p:cNvSpPr>
          <p:nvPr>
            <p:ph type="sldNum" sz="quarter" idx="14"/>
          </p:nvPr>
        </p:nvSpPr>
        <p:spPr>
          <a:xfrm>
            <a:off x="1256717" y="6422675"/>
            <a:ext cx="350415" cy="338554"/>
          </a:xfrm>
        </p:spPr>
        <p:txBody>
          <a:bodyPr/>
          <a:lstStyle/>
          <a:p>
            <a:fld id="{86CB4B4D-7CA3-9044-876B-883B54F8677D}" type="slidenum">
              <a:rPr lang="en-US" smtClean="0"/>
              <a:pPr/>
              <a:t>16</a:t>
            </a:fld>
            <a:endParaRPr lang="en-US" dirty="0"/>
          </a:p>
        </p:txBody>
      </p:sp>
      <p:sp>
        <p:nvSpPr>
          <p:cNvPr id="4" name="Text Placeholder 3">
            <a:extLst>
              <a:ext uri="{FF2B5EF4-FFF2-40B4-BE49-F238E27FC236}">
                <a16:creationId xmlns:a16="http://schemas.microsoft.com/office/drawing/2014/main" id="{681A15A7-9536-F336-0213-AF03C940A4F1}"/>
              </a:ext>
            </a:extLst>
          </p:cNvPr>
          <p:cNvSpPr>
            <a:spLocks noGrp="1"/>
          </p:cNvSpPr>
          <p:nvPr>
            <p:ph type="body" sz="quarter" idx="12"/>
          </p:nvPr>
        </p:nvSpPr>
        <p:spPr/>
        <p:txBody>
          <a:bodyPr/>
          <a:lstStyle/>
          <a:p>
            <a:r>
              <a:rPr lang="en-US" dirty="0"/>
              <a:t>Results of the Local Moran Analysis</a:t>
            </a:r>
          </a:p>
        </p:txBody>
      </p:sp>
      <p:pic>
        <p:nvPicPr>
          <p:cNvPr id="9" name="Picture 8" descr="A white square with black text&#10;&#10;AI-generated content may be incorrect.">
            <a:extLst>
              <a:ext uri="{FF2B5EF4-FFF2-40B4-BE49-F238E27FC236}">
                <a16:creationId xmlns:a16="http://schemas.microsoft.com/office/drawing/2014/main" id="{433EF96C-644F-2863-C85E-2E7EA9AD6B9F}"/>
              </a:ext>
            </a:extLst>
          </p:cNvPr>
          <p:cNvPicPr>
            <a:picLocks noChangeAspect="1"/>
          </p:cNvPicPr>
          <p:nvPr/>
        </p:nvPicPr>
        <p:blipFill>
          <a:blip r:embed="rId3">
            <a:extLst>
              <a:ext uri="{28A0092B-C50C-407E-A947-70E740481C1C}">
                <a14:useLocalDpi xmlns:a14="http://schemas.microsoft.com/office/drawing/2010/main" val="0"/>
              </a:ext>
            </a:extLst>
          </a:blip>
          <a:srcRect l="10333" t="11202" r="37474" b="5048"/>
          <a:stretch/>
        </p:blipFill>
        <p:spPr>
          <a:xfrm>
            <a:off x="5726443" y="3904384"/>
            <a:ext cx="6363375" cy="2722880"/>
          </a:xfrm>
          <a:prstGeom prst="rect">
            <a:avLst/>
          </a:prstGeom>
        </p:spPr>
      </p:pic>
      <p:pic>
        <p:nvPicPr>
          <p:cNvPr id="7" name="Picture 6" descr="A close-up of a grey background&#10;&#10;AI-generated content may be incorrect.">
            <a:extLst>
              <a:ext uri="{FF2B5EF4-FFF2-40B4-BE49-F238E27FC236}">
                <a16:creationId xmlns:a16="http://schemas.microsoft.com/office/drawing/2014/main" id="{49C91683-70DD-5EC5-140D-1968E8FB7703}"/>
              </a:ext>
            </a:extLst>
          </p:cNvPr>
          <p:cNvPicPr>
            <a:picLocks noChangeAspect="1"/>
          </p:cNvPicPr>
          <p:nvPr/>
        </p:nvPicPr>
        <p:blipFill>
          <a:blip r:embed="rId4">
            <a:extLst>
              <a:ext uri="{28A0092B-C50C-407E-A947-70E740481C1C}">
                <a14:useLocalDpi xmlns:a14="http://schemas.microsoft.com/office/drawing/2010/main" val="0"/>
              </a:ext>
            </a:extLst>
          </a:blip>
          <a:srcRect l="10416" t="11249" r="37501" b="4687"/>
          <a:stretch/>
        </p:blipFill>
        <p:spPr>
          <a:xfrm>
            <a:off x="5726443" y="1205349"/>
            <a:ext cx="6350000" cy="2733040"/>
          </a:xfrm>
          <a:prstGeom prst="rect">
            <a:avLst/>
          </a:prstGeom>
        </p:spPr>
      </p:pic>
      <mc:AlternateContent xmlns:mc="http://schemas.openxmlformats.org/markup-compatibility/2006" xmlns:a14="http://schemas.microsoft.com/office/drawing/2010/main">
        <mc:Choice Requires="a14">
          <p:sp>
            <p:nvSpPr>
              <p:cNvPr id="12" name="Text Placeholder 4">
                <a:extLst>
                  <a:ext uri="{FF2B5EF4-FFF2-40B4-BE49-F238E27FC236}">
                    <a16:creationId xmlns:a16="http://schemas.microsoft.com/office/drawing/2014/main" id="{526C7CDD-75DC-1CEE-D0A3-2C7D4BF4DBF7}"/>
                  </a:ext>
                </a:extLst>
              </p:cNvPr>
              <p:cNvSpPr>
                <a:spLocks noGrp="1"/>
              </p:cNvSpPr>
              <p:nvPr>
                <p:ph type="body" sz="quarter" idx="13"/>
              </p:nvPr>
            </p:nvSpPr>
            <p:spPr>
              <a:xfrm>
                <a:off x="6005401" y="1489703"/>
                <a:ext cx="2732199" cy="562617"/>
              </a:xfrm>
            </p:spPr>
            <p:txBody>
              <a:bodyPr>
                <a:normAutofit/>
              </a:bodyPr>
              <a:lstStyle/>
              <a:p>
                <a:pPr algn="ctr"/>
                <a14:m>
                  <m:oMath xmlns:m="http://schemas.openxmlformats.org/officeDocument/2006/math">
                    <m:r>
                      <a:rPr lang="en-US" sz="1400" i="1" dirty="0" smtClean="0">
                        <a:latin typeface="Cambria Math" panose="02040503050406030204" pitchFamily="18" charset="0"/>
                        <a:ea typeface="Cambria Math" panose="02040503050406030204" pitchFamily="18" charset="0"/>
                      </a:rPr>
                      <m:t>𝜶</m:t>
                    </m:r>
                    <m:r>
                      <a:rPr lang="en-US" sz="1400" i="1" dirty="0" smtClean="0">
                        <a:latin typeface="Cambria Math" panose="02040503050406030204" pitchFamily="18" charset="0"/>
                      </a:rPr>
                      <m:t>=</m:t>
                    </m:r>
                  </m:oMath>
                </a14:m>
                <a:r>
                  <a:rPr lang="en-US" sz="1400" b="0" dirty="0"/>
                  <a:t> 0.05</a:t>
                </a:r>
                <a:br>
                  <a:rPr lang="en-US" sz="1400" b="0" dirty="0"/>
                </a:br>
                <a:r>
                  <a:rPr lang="en-US" sz="1400" b="0" dirty="0"/>
                  <a:t>No FDR Control</a:t>
                </a:r>
              </a:p>
            </p:txBody>
          </p:sp>
        </mc:Choice>
        <mc:Fallback xmlns="">
          <p:sp>
            <p:nvSpPr>
              <p:cNvPr id="12" name="Text Placeholder 4">
                <a:extLst>
                  <a:ext uri="{FF2B5EF4-FFF2-40B4-BE49-F238E27FC236}">
                    <a16:creationId xmlns:a16="http://schemas.microsoft.com/office/drawing/2014/main" id="{526C7CDD-75DC-1CEE-D0A3-2C7D4BF4DBF7}"/>
                  </a:ext>
                </a:extLst>
              </p:cNvPr>
              <p:cNvSpPr>
                <a:spLocks noGrp="1" noRot="1" noChangeAspect="1" noMove="1" noResize="1" noEditPoints="1" noAdjustHandles="1" noChangeArrowheads="1" noChangeShapeType="1" noTextEdit="1"/>
              </p:cNvSpPr>
              <p:nvPr>
                <p:ph type="body" sz="quarter" idx="13"/>
              </p:nvPr>
            </p:nvSpPr>
            <p:spPr>
              <a:xfrm>
                <a:off x="6005401" y="1489703"/>
                <a:ext cx="2732199" cy="562617"/>
              </a:xfrm>
              <a:blipFill>
                <a:blip r:embed="rId5"/>
                <a:stretch>
                  <a:fillRect b="-6452"/>
                </a:stretch>
              </a:blipFill>
            </p:spPr>
            <p:txBody>
              <a:bodyPr/>
              <a:lstStyle/>
              <a:p>
                <a:r>
                  <a:rPr lang="en-US">
                    <a:noFill/>
                  </a:rPr>
                  <a:t> </a:t>
                </a:r>
              </a:p>
            </p:txBody>
          </p:sp>
        </mc:Fallback>
      </mc:AlternateContent>
      <p:sp>
        <p:nvSpPr>
          <p:cNvPr id="13" name="Text Placeholder 4">
            <a:extLst>
              <a:ext uri="{FF2B5EF4-FFF2-40B4-BE49-F238E27FC236}">
                <a16:creationId xmlns:a16="http://schemas.microsoft.com/office/drawing/2014/main" id="{ECF2EDD1-2C83-732D-4C7C-3CF4D4998055}"/>
              </a:ext>
            </a:extLst>
          </p:cNvPr>
          <p:cNvSpPr txBox="1">
            <a:spLocks/>
          </p:cNvSpPr>
          <p:nvPr/>
        </p:nvSpPr>
        <p:spPr>
          <a:xfrm rot="16200000">
            <a:off x="4277726" y="2393944"/>
            <a:ext cx="2688839"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Spatial Lag</a:t>
            </a:r>
          </a:p>
        </p:txBody>
      </p:sp>
      <p:sp>
        <p:nvSpPr>
          <p:cNvPr id="16" name="Text Placeholder 4">
            <a:extLst>
              <a:ext uri="{FF2B5EF4-FFF2-40B4-BE49-F238E27FC236}">
                <a16:creationId xmlns:a16="http://schemas.microsoft.com/office/drawing/2014/main" id="{1017F43E-553A-1440-CC26-BC4A35844A75}"/>
              </a:ext>
            </a:extLst>
          </p:cNvPr>
          <p:cNvSpPr txBox="1">
            <a:spLocks/>
          </p:cNvSpPr>
          <p:nvPr/>
        </p:nvSpPr>
        <p:spPr>
          <a:xfrm rot="16200000">
            <a:off x="4277709" y="5094847"/>
            <a:ext cx="2688874"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Spatial Lag</a:t>
            </a:r>
          </a:p>
        </p:txBody>
      </p:sp>
      <mc:AlternateContent xmlns:mc="http://schemas.openxmlformats.org/markup-compatibility/2006" xmlns:a14="http://schemas.microsoft.com/office/drawing/2010/main">
        <mc:Choice Requires="a14">
          <p:sp>
            <p:nvSpPr>
              <p:cNvPr id="17" name="Text Placeholder 4">
                <a:extLst>
                  <a:ext uri="{FF2B5EF4-FFF2-40B4-BE49-F238E27FC236}">
                    <a16:creationId xmlns:a16="http://schemas.microsoft.com/office/drawing/2014/main" id="{27C6586B-0D63-99F4-E45D-CF80E2645FBD}"/>
                  </a:ext>
                </a:extLst>
              </p:cNvPr>
              <p:cNvSpPr txBox="1">
                <a:spLocks/>
              </p:cNvSpPr>
              <p:nvPr/>
            </p:nvSpPr>
            <p:spPr>
              <a:xfrm>
                <a:off x="6005400" y="4231212"/>
                <a:ext cx="2732199" cy="54398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14:m>
                  <m:oMath xmlns:m="http://schemas.openxmlformats.org/officeDocument/2006/math">
                    <m:r>
                      <a:rPr lang="en-US" sz="1400" i="1" dirty="0" smtClean="0">
                        <a:latin typeface="Cambria Math" panose="02040503050406030204" pitchFamily="18" charset="0"/>
                        <a:ea typeface="Cambria Math" panose="02040503050406030204" pitchFamily="18" charset="0"/>
                      </a:rPr>
                      <m:t>𝜶</m:t>
                    </m:r>
                    <m:r>
                      <a:rPr lang="en-US" sz="1400" i="1" dirty="0" smtClean="0">
                        <a:latin typeface="Cambria Math" panose="02040503050406030204" pitchFamily="18" charset="0"/>
                      </a:rPr>
                      <m:t>=</m:t>
                    </m:r>
                  </m:oMath>
                </a14:m>
                <a:r>
                  <a:rPr lang="en-US" sz="1400" b="0" dirty="0"/>
                  <a:t> 0.05</a:t>
                </a:r>
                <a:br>
                  <a:rPr lang="en-US" sz="1400" b="0" dirty="0"/>
                </a:br>
                <a:r>
                  <a:rPr lang="en-US" sz="1400" b="0" dirty="0"/>
                  <a:t>Benjamini-Hochberg</a:t>
                </a:r>
              </a:p>
            </p:txBody>
          </p:sp>
        </mc:Choice>
        <mc:Fallback xmlns="">
          <p:sp>
            <p:nvSpPr>
              <p:cNvPr id="17" name="Text Placeholder 4">
                <a:extLst>
                  <a:ext uri="{FF2B5EF4-FFF2-40B4-BE49-F238E27FC236}">
                    <a16:creationId xmlns:a16="http://schemas.microsoft.com/office/drawing/2014/main" id="{27C6586B-0D63-99F4-E45D-CF80E2645FBD}"/>
                  </a:ext>
                </a:extLst>
              </p:cNvPr>
              <p:cNvSpPr txBox="1">
                <a:spLocks noRot="1" noChangeAspect="1" noMove="1" noResize="1" noEditPoints="1" noAdjustHandles="1" noChangeArrowheads="1" noChangeShapeType="1" noTextEdit="1"/>
              </p:cNvSpPr>
              <p:nvPr/>
            </p:nvSpPr>
            <p:spPr>
              <a:xfrm>
                <a:off x="6005400" y="4231212"/>
                <a:ext cx="2732199" cy="543988"/>
              </a:xfrm>
              <a:prstGeom prst="rect">
                <a:avLst/>
              </a:prstGeom>
              <a:blipFill>
                <a:blip r:embed="rId6"/>
                <a:stretch>
                  <a:fillRect b="-8989"/>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Placeholder 4">
                <a:extLst>
                  <a:ext uri="{FF2B5EF4-FFF2-40B4-BE49-F238E27FC236}">
                    <a16:creationId xmlns:a16="http://schemas.microsoft.com/office/drawing/2014/main" id="{584DB1F6-24BA-E6AD-808F-40DA51E99180}"/>
                  </a:ext>
                </a:extLst>
              </p:cNvPr>
              <p:cNvSpPr txBox="1">
                <a:spLocks/>
              </p:cNvSpPr>
              <p:nvPr/>
            </p:nvSpPr>
            <p:spPr>
              <a:xfrm>
                <a:off x="6005401" y="6509067"/>
                <a:ext cx="2732199"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Counts (</a:t>
                </a:r>
                <a14:m>
                  <m:oMath xmlns:m="http://schemas.openxmlformats.org/officeDocument/2006/math">
                    <m:r>
                      <a:rPr lang="en-US" sz="1100" b="0" i="1" dirty="0" smtClean="0">
                        <a:latin typeface="Cambria Math" panose="02040503050406030204" pitchFamily="18" charset="0"/>
                        <a:ea typeface="Cambria Math" panose="02040503050406030204" pitchFamily="18" charset="0"/>
                      </a:rPr>
                      <m:t>𝜎</m:t>
                    </m:r>
                  </m:oMath>
                </a14:m>
                <a:r>
                  <a:rPr lang="en-US" sz="1100" b="0" dirty="0"/>
                  <a:t> Units)</a:t>
                </a:r>
              </a:p>
            </p:txBody>
          </p:sp>
        </mc:Choice>
        <mc:Fallback xmlns="">
          <p:sp>
            <p:nvSpPr>
              <p:cNvPr id="19" name="Text Placeholder 4">
                <a:extLst>
                  <a:ext uri="{FF2B5EF4-FFF2-40B4-BE49-F238E27FC236}">
                    <a16:creationId xmlns:a16="http://schemas.microsoft.com/office/drawing/2014/main" id="{584DB1F6-24BA-E6AD-808F-40DA51E99180}"/>
                  </a:ext>
                </a:extLst>
              </p:cNvPr>
              <p:cNvSpPr txBox="1">
                <a:spLocks noRot="1" noChangeAspect="1" noMove="1" noResize="1" noEditPoints="1" noAdjustHandles="1" noChangeArrowheads="1" noChangeShapeType="1" noTextEdit="1"/>
              </p:cNvSpPr>
              <p:nvPr/>
            </p:nvSpPr>
            <p:spPr>
              <a:xfrm>
                <a:off x="6005401" y="6509067"/>
                <a:ext cx="2732199" cy="400050"/>
              </a:xfrm>
              <a:prstGeom prst="rect">
                <a:avLst/>
              </a:prstGeom>
              <a:blipFill>
                <a:blip r:embed="rId7"/>
                <a:stretch>
                  <a:fillRect/>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38773255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071354-7A81-0915-457B-98FDB5DF54F4}"/>
              </a:ext>
            </a:extLst>
          </p:cNvPr>
          <p:cNvSpPr>
            <a:spLocks noGrp="1"/>
          </p:cNvSpPr>
          <p:nvPr>
            <p:ph type="body" sz="quarter" idx="11"/>
          </p:nvPr>
        </p:nvSpPr>
        <p:spPr>
          <a:xfrm>
            <a:off x="1431621" y="1371468"/>
            <a:ext cx="10436225" cy="5486531"/>
          </a:xfrm>
        </p:spPr>
        <p:txBody>
          <a:bodyPr>
            <a:normAutofit/>
          </a:bodyPr>
          <a:lstStyle/>
          <a:p>
            <a:pPr marL="233363" indent="-233363"/>
            <a:r>
              <a:rPr lang="en-US" dirty="0"/>
              <a:t>Of course, if we instead perform the same analysis on our binned quadrats (in this case with a scale of 1.1 nm), we again pick up the large-scale inhomogeneity which we discovered using the quadrat count methods:</a:t>
            </a:r>
          </a:p>
          <a:p>
            <a:pPr marL="233363" indent="-233363"/>
            <a:endParaRPr lang="en-US" dirty="0"/>
          </a:p>
          <a:p>
            <a:pPr marL="233363" indent="-233363"/>
            <a:endParaRPr lang="en-US" dirty="0"/>
          </a:p>
          <a:p>
            <a:pPr marL="233363" indent="-233363"/>
            <a:endParaRPr lang="en-US" dirty="0"/>
          </a:p>
          <a:p>
            <a:pPr marL="233363" indent="-233363"/>
            <a:endParaRPr lang="en-US" dirty="0"/>
          </a:p>
          <a:p>
            <a:pPr marL="233363" indent="-233363"/>
            <a:endParaRPr lang="en-US" dirty="0"/>
          </a:p>
          <a:p>
            <a:pPr marL="233363" indent="-233363"/>
            <a:r>
              <a:rPr lang="en-US" dirty="0"/>
              <a:t>This method lets us immediately visualize the overall shape of the inhomogeneity. In this case we already knew that we had a vertical gradient in counts, but this would be helpful if there were some less simple shape to the inhomogeneity.</a:t>
            </a:r>
          </a:p>
        </p:txBody>
      </p:sp>
      <p:sp>
        <p:nvSpPr>
          <p:cNvPr id="3" name="Slide Number Placeholder 2">
            <a:extLst>
              <a:ext uri="{FF2B5EF4-FFF2-40B4-BE49-F238E27FC236}">
                <a16:creationId xmlns:a16="http://schemas.microsoft.com/office/drawing/2014/main" id="{DC8E7B24-8969-14F0-1EA4-FDC438AAD665}"/>
              </a:ext>
            </a:extLst>
          </p:cNvPr>
          <p:cNvSpPr>
            <a:spLocks noGrp="1"/>
          </p:cNvSpPr>
          <p:nvPr>
            <p:ph type="sldNum" sz="quarter" idx="14"/>
          </p:nvPr>
        </p:nvSpPr>
        <p:spPr/>
        <p:txBody>
          <a:bodyPr/>
          <a:lstStyle/>
          <a:p>
            <a:fld id="{86CB4B4D-7CA3-9044-876B-883B54F8677D}" type="slidenum">
              <a:rPr lang="en-US" smtClean="0"/>
              <a:pPr/>
              <a:t>17</a:t>
            </a:fld>
            <a:endParaRPr lang="en-US" dirty="0"/>
          </a:p>
        </p:txBody>
      </p:sp>
      <p:sp>
        <p:nvSpPr>
          <p:cNvPr id="4" name="Text Placeholder 3">
            <a:extLst>
              <a:ext uri="{FF2B5EF4-FFF2-40B4-BE49-F238E27FC236}">
                <a16:creationId xmlns:a16="http://schemas.microsoft.com/office/drawing/2014/main" id="{0EDDD923-8945-45B0-2F77-B20991924D1E}"/>
              </a:ext>
            </a:extLst>
          </p:cNvPr>
          <p:cNvSpPr>
            <a:spLocks noGrp="1"/>
          </p:cNvSpPr>
          <p:nvPr>
            <p:ph type="body" sz="quarter" idx="12"/>
          </p:nvPr>
        </p:nvSpPr>
        <p:spPr/>
        <p:txBody>
          <a:bodyPr/>
          <a:lstStyle/>
          <a:p>
            <a:r>
              <a:rPr lang="en-US" dirty="0"/>
              <a:t>Results of the Local Moran Analysis</a:t>
            </a:r>
          </a:p>
        </p:txBody>
      </p:sp>
      <p:pic>
        <p:nvPicPr>
          <p:cNvPr id="7" name="Picture 6" descr="A colorful square with text&#10;&#10;AI-generated content may be incorrect.">
            <a:extLst>
              <a:ext uri="{FF2B5EF4-FFF2-40B4-BE49-F238E27FC236}">
                <a16:creationId xmlns:a16="http://schemas.microsoft.com/office/drawing/2014/main" id="{2FF47404-7CC5-77FB-DBA0-A70A639AB725}"/>
              </a:ext>
            </a:extLst>
          </p:cNvPr>
          <p:cNvPicPr>
            <a:picLocks noChangeAspect="1"/>
          </p:cNvPicPr>
          <p:nvPr/>
        </p:nvPicPr>
        <p:blipFill>
          <a:blip r:embed="rId2">
            <a:extLst>
              <a:ext uri="{28A0092B-C50C-407E-A947-70E740481C1C}">
                <a14:useLocalDpi xmlns:a14="http://schemas.microsoft.com/office/drawing/2010/main" val="0"/>
              </a:ext>
            </a:extLst>
          </a:blip>
          <a:srcRect l="10167" t="11094" r="10167" b="5156"/>
          <a:stretch/>
        </p:blipFill>
        <p:spPr>
          <a:xfrm>
            <a:off x="1686560" y="2410994"/>
            <a:ext cx="9712960" cy="2722880"/>
          </a:xfrm>
          <a:prstGeom prst="rect">
            <a:avLst/>
          </a:prstGeom>
        </p:spPr>
      </p:pic>
      <p:sp>
        <p:nvSpPr>
          <p:cNvPr id="8" name="Text Placeholder 4">
            <a:extLst>
              <a:ext uri="{FF2B5EF4-FFF2-40B4-BE49-F238E27FC236}">
                <a16:creationId xmlns:a16="http://schemas.microsoft.com/office/drawing/2014/main" id="{B9EDE2D2-3950-951B-7730-FE8377C6BD2F}"/>
              </a:ext>
            </a:extLst>
          </p:cNvPr>
          <p:cNvSpPr txBox="1">
            <a:spLocks/>
          </p:cNvSpPr>
          <p:nvPr/>
        </p:nvSpPr>
        <p:spPr>
          <a:xfrm rot="16200000">
            <a:off x="341649" y="3488055"/>
            <a:ext cx="251968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Spatial Lag</a:t>
            </a:r>
          </a:p>
        </p:txBody>
      </p:sp>
      <mc:AlternateContent xmlns:mc="http://schemas.openxmlformats.org/markup-compatibility/2006" xmlns:a14="http://schemas.microsoft.com/office/drawing/2010/main">
        <mc:Choice Requires="a14">
          <p:sp>
            <p:nvSpPr>
              <p:cNvPr id="9" name="Text Placeholder 4">
                <a:extLst>
                  <a:ext uri="{FF2B5EF4-FFF2-40B4-BE49-F238E27FC236}">
                    <a16:creationId xmlns:a16="http://schemas.microsoft.com/office/drawing/2014/main" id="{1E3120F8-C843-98FF-FF38-D62D9E9796AA}"/>
                  </a:ext>
                </a:extLst>
              </p:cNvPr>
              <p:cNvSpPr txBox="1">
                <a:spLocks/>
              </p:cNvSpPr>
              <p:nvPr/>
            </p:nvSpPr>
            <p:spPr>
              <a:xfrm>
                <a:off x="1960881" y="5023770"/>
                <a:ext cx="2808598"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100" b="0" dirty="0"/>
                  <a:t>Counts (</a:t>
                </a:r>
                <a14:m>
                  <m:oMath xmlns:m="http://schemas.openxmlformats.org/officeDocument/2006/math">
                    <m:r>
                      <a:rPr lang="en-US" sz="1100" b="0" i="1" dirty="0" smtClean="0">
                        <a:latin typeface="Cambria Math" panose="02040503050406030204" pitchFamily="18" charset="0"/>
                        <a:ea typeface="Cambria Math" panose="02040503050406030204" pitchFamily="18" charset="0"/>
                      </a:rPr>
                      <m:t>𝜎</m:t>
                    </m:r>
                  </m:oMath>
                </a14:m>
                <a:r>
                  <a:rPr lang="en-US" sz="1100" b="0" dirty="0"/>
                  <a:t> Units)</a:t>
                </a:r>
              </a:p>
            </p:txBody>
          </p:sp>
        </mc:Choice>
        <mc:Fallback xmlns="">
          <p:sp>
            <p:nvSpPr>
              <p:cNvPr id="9" name="Text Placeholder 4">
                <a:extLst>
                  <a:ext uri="{FF2B5EF4-FFF2-40B4-BE49-F238E27FC236}">
                    <a16:creationId xmlns:a16="http://schemas.microsoft.com/office/drawing/2014/main" id="{1E3120F8-C843-98FF-FF38-D62D9E9796AA}"/>
                  </a:ext>
                </a:extLst>
              </p:cNvPr>
              <p:cNvSpPr txBox="1">
                <a:spLocks noRot="1" noChangeAspect="1" noMove="1" noResize="1" noEditPoints="1" noAdjustHandles="1" noChangeArrowheads="1" noChangeShapeType="1" noTextEdit="1"/>
              </p:cNvSpPr>
              <p:nvPr/>
            </p:nvSpPr>
            <p:spPr>
              <a:xfrm>
                <a:off x="1960881" y="5023770"/>
                <a:ext cx="2808598" cy="400050"/>
              </a:xfrm>
              <a:prstGeom prst="rect">
                <a:avLst/>
              </a:prstGeom>
              <a:blipFill>
                <a:blip r:embed="rId3"/>
                <a:stretch>
                  <a:fillRect/>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344263887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307FF0-F341-BEDC-126E-8CB3569BD94C}"/>
              </a:ext>
            </a:extLst>
          </p:cNvPr>
          <p:cNvSpPr>
            <a:spLocks noGrp="1"/>
          </p:cNvSpPr>
          <p:nvPr>
            <p:ph type="body" sz="quarter" idx="11"/>
          </p:nvPr>
        </p:nvSpPr>
        <p:spPr>
          <a:xfrm>
            <a:off x="1431621" y="1371470"/>
            <a:ext cx="3851579" cy="5486530"/>
          </a:xfrm>
        </p:spPr>
        <p:txBody>
          <a:bodyPr>
            <a:normAutofit/>
          </a:bodyPr>
          <a:lstStyle/>
          <a:p>
            <a:pPr marL="225425" indent="-225425"/>
            <a:r>
              <a:rPr lang="en-US" dirty="0"/>
              <a:t>We can conclude the following:</a:t>
            </a:r>
          </a:p>
          <a:p>
            <a:pPr marL="225425" indent="-225425">
              <a:buFont typeface="+mj-lt"/>
              <a:buAutoNum type="arabicPeriod"/>
            </a:pPr>
            <a:r>
              <a:rPr lang="en-US" b="1" dirty="0"/>
              <a:t>There is no statistically-significant nano-scale segregation of Sc in this sample of (</a:t>
            </a:r>
            <a:r>
              <a:rPr lang="en-US" b="1" dirty="0" err="1"/>
              <a:t>Al,Sc</a:t>
            </a:r>
            <a:r>
              <a:rPr lang="en-US" b="1" dirty="0"/>
              <a:t>)N on GaN.</a:t>
            </a:r>
          </a:p>
          <a:p>
            <a:pPr marL="225425" indent="-225425">
              <a:buFont typeface="+mj-lt"/>
              <a:buAutoNum type="arabicPeriod"/>
            </a:pPr>
            <a:r>
              <a:rPr lang="en-US" b="1" dirty="0"/>
              <a:t>There is some large-scale inhomogeneity in the field of view, with fewer Sc counts detected near the substrate than near the thin edge.</a:t>
            </a:r>
          </a:p>
          <a:p>
            <a:pPr marL="225425" indent="-225425"/>
            <a:r>
              <a:rPr lang="en-US" dirty="0"/>
              <a:t>Further analysis on different TEM samples or regions may allow us to learn the cause of the large-scale inhomogeneity.</a:t>
            </a:r>
          </a:p>
        </p:txBody>
      </p:sp>
      <p:sp>
        <p:nvSpPr>
          <p:cNvPr id="3" name="Slide Number Placeholder 2">
            <a:extLst>
              <a:ext uri="{FF2B5EF4-FFF2-40B4-BE49-F238E27FC236}">
                <a16:creationId xmlns:a16="http://schemas.microsoft.com/office/drawing/2014/main" id="{78721AB4-EB07-7A50-7C6A-D24155B7291E}"/>
              </a:ext>
            </a:extLst>
          </p:cNvPr>
          <p:cNvSpPr>
            <a:spLocks noGrp="1"/>
          </p:cNvSpPr>
          <p:nvPr>
            <p:ph type="sldNum" sz="quarter" idx="14"/>
          </p:nvPr>
        </p:nvSpPr>
        <p:spPr/>
        <p:txBody>
          <a:bodyPr/>
          <a:lstStyle/>
          <a:p>
            <a:fld id="{86CB4B4D-7CA3-9044-876B-883B54F8677D}" type="slidenum">
              <a:rPr lang="en-US" smtClean="0"/>
              <a:pPr/>
              <a:t>18</a:t>
            </a:fld>
            <a:endParaRPr lang="en-US" dirty="0"/>
          </a:p>
        </p:txBody>
      </p:sp>
      <p:sp>
        <p:nvSpPr>
          <p:cNvPr id="4" name="Text Placeholder 3">
            <a:extLst>
              <a:ext uri="{FF2B5EF4-FFF2-40B4-BE49-F238E27FC236}">
                <a16:creationId xmlns:a16="http://schemas.microsoft.com/office/drawing/2014/main" id="{DD4B5D2D-78B1-9EE2-EA7B-4F0BB34E4060}"/>
              </a:ext>
            </a:extLst>
          </p:cNvPr>
          <p:cNvSpPr>
            <a:spLocks noGrp="1"/>
          </p:cNvSpPr>
          <p:nvPr>
            <p:ph type="body" sz="quarter" idx="12"/>
          </p:nvPr>
        </p:nvSpPr>
        <p:spPr/>
        <p:txBody>
          <a:bodyPr/>
          <a:lstStyle/>
          <a:p>
            <a:r>
              <a:rPr lang="en-US" dirty="0"/>
              <a:t>Conclusions (for this sample &amp; region)</a:t>
            </a:r>
          </a:p>
        </p:txBody>
      </p:sp>
      <p:pic>
        <p:nvPicPr>
          <p:cNvPr id="8" name="Picture 7" descr="A purple and black square&#10;&#10;AI-generated content may be incorrect.">
            <a:extLst>
              <a:ext uri="{FF2B5EF4-FFF2-40B4-BE49-F238E27FC236}">
                <a16:creationId xmlns:a16="http://schemas.microsoft.com/office/drawing/2014/main" id="{F9DDAF8B-B15E-BDA0-1193-E09075377529}"/>
              </a:ext>
            </a:extLst>
          </p:cNvPr>
          <p:cNvPicPr>
            <a:picLocks noChangeAspect="1"/>
          </p:cNvPicPr>
          <p:nvPr/>
        </p:nvPicPr>
        <p:blipFill>
          <a:blip r:embed="rId2">
            <a:extLst>
              <a:ext uri="{28A0092B-C50C-407E-A947-70E740481C1C}">
                <a14:useLocalDpi xmlns:a14="http://schemas.microsoft.com/office/drawing/2010/main" val="0"/>
              </a:ext>
            </a:extLst>
          </a:blip>
          <a:srcRect l="12334" t="2814" r="33167" b="2642"/>
          <a:stretch/>
        </p:blipFill>
        <p:spPr>
          <a:xfrm>
            <a:off x="5608320" y="1275659"/>
            <a:ext cx="6107430" cy="5136218"/>
          </a:xfrm>
          <a:prstGeom prst="rect">
            <a:avLst/>
          </a:prstGeom>
        </p:spPr>
      </p:pic>
    </p:spTree>
    <p:extLst>
      <p:ext uri="{BB962C8B-B14F-4D97-AF65-F5344CB8AC3E}">
        <p14:creationId xmlns:p14="http://schemas.microsoft.com/office/powerpoint/2010/main" val="62192259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red and orange background&#10;&#10;AI-generated content may be incorrect.">
            <a:extLst>
              <a:ext uri="{FF2B5EF4-FFF2-40B4-BE49-F238E27FC236}">
                <a16:creationId xmlns:a16="http://schemas.microsoft.com/office/drawing/2014/main" id="{764FBBB0-AB24-740C-1500-1A117C44C700}"/>
              </a:ext>
            </a:extLst>
          </p:cNvPr>
          <p:cNvPicPr>
            <a:picLocks noChangeAspect="1"/>
          </p:cNvPicPr>
          <p:nvPr/>
        </p:nvPicPr>
        <p:blipFill>
          <a:blip r:embed="rId2">
            <a:extLst>
              <a:ext uri="{28A0092B-C50C-407E-A947-70E740481C1C}">
                <a14:useLocalDpi xmlns:a14="http://schemas.microsoft.com/office/drawing/2010/main" val="0"/>
              </a:ext>
            </a:extLst>
          </a:blip>
          <a:srcRect l="3277" t="2550" r="10786" b="2312"/>
          <a:stretch>
            <a:fillRect/>
          </a:stretch>
        </p:blipFill>
        <p:spPr>
          <a:xfrm>
            <a:off x="5941890" y="1371470"/>
            <a:ext cx="5996038" cy="4978530"/>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290EC334-3A0A-1B8B-3360-B708ED34B5DB}"/>
                  </a:ext>
                </a:extLst>
              </p:cNvPr>
              <p:cNvSpPr>
                <a:spLocks noGrp="1"/>
              </p:cNvSpPr>
              <p:nvPr>
                <p:ph type="body" sz="quarter" idx="11"/>
              </p:nvPr>
            </p:nvSpPr>
            <p:spPr>
              <a:xfrm>
                <a:off x="1431621" y="1371470"/>
                <a:ext cx="4664379" cy="5486530"/>
              </a:xfrm>
            </p:spPr>
            <p:txBody>
              <a:bodyPr>
                <a:normAutofit/>
              </a:bodyPr>
              <a:lstStyle/>
              <a:p>
                <a:pPr marL="225425" indent="-225425"/>
                <a:r>
                  <a:rPr lang="en-US" dirty="0"/>
                  <a:t>Here, instead of looking at raw counts, we are looking at the </a:t>
                </a:r>
                <a14:m>
                  <m:oMath xmlns:m="http://schemas.openxmlformats.org/officeDocument/2006/math">
                    <m:f>
                      <m:fPr>
                        <m:type m:val="skw"/>
                        <m:ctrlPr>
                          <a:rPr lang="en-US" i="1" smtClean="0">
                            <a:latin typeface="Cambria Math" panose="02040503050406030204" pitchFamily="18" charset="0"/>
                          </a:rPr>
                        </m:ctrlPr>
                      </m:fPr>
                      <m:num>
                        <m:r>
                          <m:rPr>
                            <m:nor/>
                          </m:rPr>
                          <a:rPr lang="en-US" b="0" i="0" smtClean="0">
                            <a:latin typeface="Cambria Math" panose="02040503050406030204" pitchFamily="18" charset="0"/>
                          </a:rPr>
                          <m:t>Au</m:t>
                        </m:r>
                      </m:num>
                      <m:den>
                        <m:r>
                          <m:rPr>
                            <m:nor/>
                          </m:rPr>
                          <a:rPr lang="en-US" b="0" i="0" smtClean="0">
                            <a:latin typeface="Cambria Math" panose="02040503050406030204" pitchFamily="18" charset="0"/>
                          </a:rPr>
                          <m:t>Pt</m:t>
                        </m:r>
                      </m:den>
                    </m:f>
                  </m:oMath>
                </a14:m>
                <a:r>
                  <a:rPr lang="en-US" dirty="0"/>
                  <a:t> ratio (we could also look at the inverse).</a:t>
                </a:r>
              </a:p>
              <a:p>
                <a:pPr marL="225425" indent="-225425"/>
                <a:r>
                  <a:rPr lang="en-US" sz="1100" dirty="0"/>
                  <a:t>Technically this map shows </a:t>
                </a:r>
                <a14:m>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m:t>
                        </m:r>
                      </m:e>
                      <m:sub>
                        <m:r>
                          <m:rPr>
                            <m:nor/>
                          </m:rPr>
                          <a:rPr lang="en-US" sz="1100" i="0" smtClean="0">
                            <a:latin typeface="Cambria Math" panose="02040503050406030204" pitchFamily="18" charset="0"/>
                          </a:rPr>
                          <m:t>at</m:t>
                        </m:r>
                      </m:sub>
                    </m:sSub>
                  </m:oMath>
                </a14:m>
                <a:r>
                  <a:rPr lang="en-US" sz="1100" dirty="0"/>
                  <a:t> but the </a:t>
                </a:r>
                <a14:m>
                  <m:oMath xmlns:m="http://schemas.openxmlformats.org/officeDocument/2006/math">
                    <m:r>
                      <a:rPr lang="en-US" sz="1100" i="1" dirty="0" smtClean="0">
                        <a:latin typeface="Cambria Math" panose="02040503050406030204" pitchFamily="18" charset="0"/>
                      </a:rPr>
                      <m:t>𝑘</m:t>
                    </m:r>
                  </m:oMath>
                </a14:m>
                <a:r>
                  <a:rPr lang="en-US" sz="1100" dirty="0"/>
                  <a:t>-factor for Au and Pt is near 1.</a:t>
                </a:r>
              </a:p>
              <a:p>
                <a:pPr marL="225425" indent="-225425"/>
                <a:r>
                  <a:rPr lang="en-US" dirty="0"/>
                  <a:t>The ratio of two Poisson-distributed random variables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𝑋</m:t>
                        </m:r>
                      </m:num>
                      <m:den>
                        <m:r>
                          <a:rPr lang="en-US" b="0" i="1" smtClean="0">
                            <a:latin typeface="Cambria Math" panose="02040503050406030204" pitchFamily="18" charset="0"/>
                          </a:rPr>
                          <m:t>𝑌</m:t>
                        </m:r>
                      </m:den>
                    </m:f>
                  </m:oMath>
                </a14:m>
                <a:r>
                  <a:rPr lang="en-US" dirty="0"/>
                  <a:t> is </a:t>
                </a:r>
                <a:r>
                  <a:rPr lang="en-US" i="1" dirty="0"/>
                  <a:t>not well defined</a:t>
                </a:r>
                <a:r>
                  <a:rPr lang="en-US" dirty="0"/>
                  <a:t> (</a:t>
                </a:r>
                <a14:m>
                  <m:oMath xmlns:m="http://schemas.openxmlformats.org/officeDocument/2006/math">
                    <m:r>
                      <a:rPr lang="en-US" i="1" dirty="0" smtClean="0">
                        <a:latin typeface="Cambria Math" panose="02040503050406030204" pitchFamily="18" charset="0"/>
                      </a:rPr>
                      <m:t>𝑌</m:t>
                    </m:r>
                    <m:r>
                      <a:rPr lang="en-US" b="0" i="1" dirty="0" smtClean="0">
                        <a:latin typeface="Cambria Math" panose="02040503050406030204" pitchFamily="18" charset="0"/>
                      </a:rPr>
                      <m:t>=</m:t>
                    </m:r>
                  </m:oMath>
                </a14:m>
                <a:r>
                  <a:rPr lang="en-US" dirty="0"/>
                  <a:t> 0 with non-zero probability), so we cannot use that</a:t>
                </a:r>
                <a:br>
                  <a:rPr lang="en-US" dirty="0"/>
                </a:br>
                <a:r>
                  <a:rPr lang="en-US" dirty="0"/>
                  <a:t>as our CSR condition anymore.</a:t>
                </a:r>
              </a:p>
              <a:p>
                <a:pPr marL="225425" indent="-225425"/>
                <a:r>
                  <a:rPr lang="en-US" sz="1100" dirty="0"/>
                  <a:t>We could play some statistical tricks, like using </a:t>
                </a:r>
                <a14:m>
                  <m:oMath xmlns:m="http://schemas.openxmlformats.org/officeDocument/2006/math">
                    <m:f>
                      <m:fPr>
                        <m:type m:val="skw"/>
                        <m:ctrlPr>
                          <a:rPr lang="en-US" sz="1100" i="1" smtClean="0">
                            <a:latin typeface="Cambria Math" panose="02040503050406030204" pitchFamily="18" charset="0"/>
                          </a:rPr>
                        </m:ctrlPr>
                      </m:fPr>
                      <m:num>
                        <m:r>
                          <a:rPr lang="en-US" sz="1100" b="0" i="1" smtClean="0">
                            <a:latin typeface="Cambria Math" panose="02040503050406030204" pitchFamily="18" charset="0"/>
                          </a:rPr>
                          <m:t>𝑋</m:t>
                        </m:r>
                      </m:num>
                      <m:den>
                        <m:r>
                          <a:rPr lang="en-US" sz="1100" b="0" i="1" smtClean="0">
                            <a:latin typeface="Cambria Math" panose="02040503050406030204" pitchFamily="18" charset="0"/>
                          </a:rPr>
                          <m:t>(</m:t>
                        </m:r>
                        <m:r>
                          <a:rPr lang="en-US" sz="1100" b="0" i="1" smtClean="0">
                            <a:latin typeface="Cambria Math" panose="02040503050406030204" pitchFamily="18" charset="0"/>
                          </a:rPr>
                          <m:t>𝑌</m:t>
                        </m:r>
                        <m:r>
                          <a:rPr lang="en-US" sz="1100" b="0" i="1" smtClean="0">
                            <a:latin typeface="Cambria Math" panose="02040503050406030204" pitchFamily="18" charset="0"/>
                          </a:rPr>
                          <m:t>+1)</m:t>
                        </m:r>
                      </m:den>
                    </m:f>
                  </m:oMath>
                </a14:m>
                <a:r>
                  <a:rPr lang="en-US" sz="1100" dirty="0"/>
                  <a:t> but in practice we don’t really need the exact analytical distribution.</a:t>
                </a:r>
              </a:p>
              <a:p>
                <a:pPr marL="225425" indent="-225425"/>
                <a:r>
                  <a:rPr lang="en-US" dirty="0"/>
                  <a:t>The empirical distribution on Moran’s </a:t>
                </a:r>
                <a14:m>
                  <m:oMath xmlns:m="http://schemas.openxmlformats.org/officeDocument/2006/math">
                    <m:r>
                      <a:rPr lang="en-US" i="1" dirty="0" smtClean="0">
                        <a:latin typeface="Cambria Math" panose="02040503050406030204" pitchFamily="18" charset="0"/>
                      </a:rPr>
                      <m:t>𝐼</m:t>
                    </m:r>
                  </m:oMath>
                </a14:m>
                <a:r>
                  <a:rPr lang="en-US" dirty="0"/>
                  <a:t> is still well-defined, so that technique will work as normal.</a:t>
                </a:r>
              </a:p>
            </p:txBody>
          </p:sp>
        </mc:Choice>
        <mc:Fallback xmlns="">
          <p:sp>
            <p:nvSpPr>
              <p:cNvPr id="2" name="Text Placeholder 1">
                <a:extLst>
                  <a:ext uri="{FF2B5EF4-FFF2-40B4-BE49-F238E27FC236}">
                    <a16:creationId xmlns:a16="http://schemas.microsoft.com/office/drawing/2014/main" id="{290EC334-3A0A-1B8B-3360-B708ED34B5DB}"/>
                  </a:ext>
                </a:extLst>
              </p:cNvPr>
              <p:cNvSpPr>
                <a:spLocks noGrp="1" noRot="1" noChangeAspect="1" noMove="1" noResize="1" noEditPoints="1" noAdjustHandles="1" noChangeArrowheads="1" noChangeShapeType="1" noTextEdit="1"/>
              </p:cNvSpPr>
              <p:nvPr>
                <p:ph type="body" sz="quarter" idx="11"/>
              </p:nvPr>
            </p:nvSpPr>
            <p:spPr>
              <a:xfrm>
                <a:off x="1431621" y="1371470"/>
                <a:ext cx="4664379" cy="5486530"/>
              </a:xfrm>
              <a:blipFill>
                <a:blip r:embed="rId3"/>
                <a:stretch>
                  <a:fillRect l="-2353" t="-56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E47EF04-35D6-3A2A-DE50-70DAD642434B}"/>
              </a:ext>
            </a:extLst>
          </p:cNvPr>
          <p:cNvSpPr>
            <a:spLocks noGrp="1"/>
          </p:cNvSpPr>
          <p:nvPr>
            <p:ph type="sldNum" sz="quarter" idx="14"/>
          </p:nvPr>
        </p:nvSpPr>
        <p:spPr/>
        <p:txBody>
          <a:bodyPr/>
          <a:lstStyle/>
          <a:p>
            <a:fld id="{86CB4B4D-7CA3-9044-876B-883B54F8677D}" type="slidenum">
              <a:rPr lang="en-US" smtClean="0"/>
              <a:pPr/>
              <a:t>19</a:t>
            </a:fld>
            <a:endParaRPr lang="en-US" dirty="0"/>
          </a:p>
        </p:txBody>
      </p:sp>
      <p:sp>
        <p:nvSpPr>
          <p:cNvPr id="4" name="Text Placeholder 3">
            <a:extLst>
              <a:ext uri="{FF2B5EF4-FFF2-40B4-BE49-F238E27FC236}">
                <a16:creationId xmlns:a16="http://schemas.microsoft.com/office/drawing/2014/main" id="{0C344EE4-A371-BA02-166C-D849F2575E3C}"/>
              </a:ext>
            </a:extLst>
          </p:cNvPr>
          <p:cNvSpPr>
            <a:spLocks noGrp="1"/>
          </p:cNvSpPr>
          <p:nvPr>
            <p:ph type="body" sz="quarter" idx="12"/>
          </p:nvPr>
        </p:nvSpPr>
        <p:spPr/>
        <p:txBody>
          <a:bodyPr>
            <a:normAutofit/>
          </a:bodyPr>
          <a:lstStyle/>
          <a:p>
            <a:r>
              <a:rPr lang="en-US" dirty="0"/>
              <a:t>Another example: grain boundary segregation</a:t>
            </a:r>
          </a:p>
        </p:txBody>
      </p:sp>
    </p:spTree>
    <p:extLst>
      <p:ext uri="{BB962C8B-B14F-4D97-AF65-F5344CB8AC3E}">
        <p14:creationId xmlns:p14="http://schemas.microsoft.com/office/powerpoint/2010/main" val="407817206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urple and black square&#10;&#10;AI-generated content may be incorrect.">
            <a:extLst>
              <a:ext uri="{FF2B5EF4-FFF2-40B4-BE49-F238E27FC236}">
                <a16:creationId xmlns:a16="http://schemas.microsoft.com/office/drawing/2014/main" id="{3D7092E5-64BB-832F-F037-C54F5EE23868}"/>
              </a:ext>
            </a:extLst>
          </p:cNvPr>
          <p:cNvPicPr>
            <a:picLocks noChangeAspect="1"/>
          </p:cNvPicPr>
          <p:nvPr/>
        </p:nvPicPr>
        <p:blipFill>
          <a:blip r:embed="rId2">
            <a:extLst>
              <a:ext uri="{28A0092B-C50C-407E-A947-70E740481C1C}">
                <a14:useLocalDpi xmlns:a14="http://schemas.microsoft.com/office/drawing/2010/main" val="0"/>
              </a:ext>
            </a:extLst>
          </a:blip>
          <a:srcRect l="12334" t="2814" r="33167" b="2642"/>
          <a:stretch/>
        </p:blipFill>
        <p:spPr>
          <a:xfrm>
            <a:off x="1243918" y="1854779"/>
            <a:ext cx="5834214" cy="4906449"/>
          </a:xfrm>
          <a:prstGeom prst="rect">
            <a:avLst/>
          </a:prstGeom>
        </p:spPr>
      </p:pic>
      <p:sp>
        <p:nvSpPr>
          <p:cNvPr id="3" name="Slide Number Placeholder 2">
            <a:extLst>
              <a:ext uri="{FF2B5EF4-FFF2-40B4-BE49-F238E27FC236}">
                <a16:creationId xmlns:a16="http://schemas.microsoft.com/office/drawing/2014/main" id="{1C45094B-6EB5-0DBE-D3EC-FFE4912C8CE8}"/>
              </a:ext>
            </a:extLst>
          </p:cNvPr>
          <p:cNvSpPr>
            <a:spLocks noGrp="1"/>
          </p:cNvSpPr>
          <p:nvPr>
            <p:ph type="sldNum" sz="quarter" idx="14"/>
          </p:nvPr>
        </p:nvSpPr>
        <p:spPr>
          <a:xfrm>
            <a:off x="1167765" y="6505933"/>
            <a:ext cx="350415" cy="338554"/>
          </a:xfrm>
        </p:spPr>
        <p:txBody>
          <a:bodyPr/>
          <a:lstStyle/>
          <a:p>
            <a:fld id="{86CB4B4D-7CA3-9044-876B-883B54F8677D}" type="slidenum">
              <a:rPr lang="en-US" smtClean="0"/>
              <a:pPr/>
              <a:t>2</a:t>
            </a:fld>
            <a:endParaRPr lang="en-US" dirty="0"/>
          </a:p>
        </p:txBody>
      </p:sp>
      <p:sp>
        <p:nvSpPr>
          <p:cNvPr id="4" name="Text Placeholder 3">
            <a:extLst>
              <a:ext uri="{FF2B5EF4-FFF2-40B4-BE49-F238E27FC236}">
                <a16:creationId xmlns:a16="http://schemas.microsoft.com/office/drawing/2014/main" id="{15B86A02-1613-06D0-75E9-6DD3703E8212}"/>
              </a:ext>
            </a:extLst>
          </p:cNvPr>
          <p:cNvSpPr>
            <a:spLocks noGrp="1"/>
          </p:cNvSpPr>
          <p:nvPr>
            <p:ph type="body" sz="quarter" idx="12"/>
          </p:nvPr>
        </p:nvSpPr>
        <p:spPr/>
        <p:txBody>
          <a:bodyPr>
            <a:normAutofit/>
          </a:bodyPr>
          <a:lstStyle/>
          <a:p>
            <a:r>
              <a:rPr lang="en-US" dirty="0"/>
              <a:t>Motivation: Spatial Correlation in EDXS Maps</a:t>
            </a:r>
          </a:p>
        </p:txBody>
      </p:sp>
      <p:sp>
        <p:nvSpPr>
          <p:cNvPr id="5" name="Text Placeholder 4">
            <a:extLst>
              <a:ext uri="{FF2B5EF4-FFF2-40B4-BE49-F238E27FC236}">
                <a16:creationId xmlns:a16="http://schemas.microsoft.com/office/drawing/2014/main" id="{1791BC82-E224-0198-50FC-5A4BBF9E66B6}"/>
              </a:ext>
            </a:extLst>
          </p:cNvPr>
          <p:cNvSpPr>
            <a:spLocks noGrp="1"/>
          </p:cNvSpPr>
          <p:nvPr>
            <p:ph type="body" sz="quarter" idx="13"/>
          </p:nvPr>
        </p:nvSpPr>
        <p:spPr/>
        <p:txBody>
          <a:bodyPr>
            <a:normAutofit/>
          </a:bodyPr>
          <a:lstStyle/>
          <a:p>
            <a:r>
              <a:rPr lang="en-US" dirty="0"/>
              <a:t>Does this EDXS map show any statistically significant spatial correlation?</a:t>
            </a:r>
          </a:p>
        </p:txBody>
      </p:sp>
      <p:sp>
        <p:nvSpPr>
          <p:cNvPr id="10" name="Text Placeholder 1">
            <a:extLst>
              <a:ext uri="{FF2B5EF4-FFF2-40B4-BE49-F238E27FC236}">
                <a16:creationId xmlns:a16="http://schemas.microsoft.com/office/drawing/2014/main" id="{E2130968-3024-46D1-51CF-E7071D9E81D5}"/>
              </a:ext>
            </a:extLst>
          </p:cNvPr>
          <p:cNvSpPr txBox="1">
            <a:spLocks/>
          </p:cNvSpPr>
          <p:nvPr/>
        </p:nvSpPr>
        <p:spPr>
          <a:xfrm>
            <a:off x="7325711" y="2332371"/>
            <a:ext cx="4647238" cy="338433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It looks fairly “random,” but how do we know for sure?</a:t>
            </a:r>
          </a:p>
          <a:p>
            <a:pPr marL="228600" indent="-228600"/>
            <a:r>
              <a:rPr lang="en-US" dirty="0"/>
              <a:t>For that matter, what exactly do we mean by “random” here?</a:t>
            </a:r>
          </a:p>
          <a:p>
            <a:pPr marL="228600" indent="-228600"/>
            <a:r>
              <a:rPr lang="en-US" dirty="0"/>
              <a:t>How does our answer to this question depend on length scale?</a:t>
            </a:r>
          </a:p>
          <a:p>
            <a:pPr marL="228600" indent="-228600"/>
            <a:r>
              <a:rPr lang="en-US" dirty="0"/>
              <a:t>How can we construct a formal hypothesis test for this question?</a:t>
            </a:r>
          </a:p>
        </p:txBody>
      </p:sp>
      <p:sp>
        <p:nvSpPr>
          <p:cNvPr id="19" name="TextBox 18">
            <a:extLst>
              <a:ext uri="{FF2B5EF4-FFF2-40B4-BE49-F238E27FC236}">
                <a16:creationId xmlns:a16="http://schemas.microsoft.com/office/drawing/2014/main" id="{120D1D57-97FC-CA0A-297C-03F8ECB1F138}"/>
              </a:ext>
            </a:extLst>
          </p:cNvPr>
          <p:cNvSpPr txBox="1"/>
          <p:nvPr/>
        </p:nvSpPr>
        <p:spPr>
          <a:xfrm>
            <a:off x="1822980" y="1876183"/>
            <a:ext cx="337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1"/>
                </a:solidFill>
                <a:effectLst/>
                <a:uFillTx/>
                <a:latin typeface="+mn-lt"/>
                <a:ea typeface="Calibri"/>
                <a:cs typeface="Calibri"/>
                <a:sym typeface="Calibri"/>
              </a:rPr>
              <a:t>Sc</a:t>
            </a:r>
          </a:p>
        </p:txBody>
      </p:sp>
      <p:pic>
        <p:nvPicPr>
          <p:cNvPr id="21" name="Picture 20" descr="A graph of a graph of a substance&#10;&#10;AI-generated content may be incorrect.">
            <a:extLst>
              <a:ext uri="{FF2B5EF4-FFF2-40B4-BE49-F238E27FC236}">
                <a16:creationId xmlns:a16="http://schemas.microsoft.com/office/drawing/2014/main" id="{8F71DD76-63C2-533A-A1FD-1D30C71A2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4400408"/>
            <a:ext cx="3052232" cy="2297321"/>
          </a:xfrm>
          <a:prstGeom prst="rect">
            <a:avLst/>
          </a:prstGeom>
        </p:spPr>
      </p:pic>
    </p:spTree>
    <p:extLst>
      <p:ext uri="{BB962C8B-B14F-4D97-AF65-F5344CB8AC3E}">
        <p14:creationId xmlns:p14="http://schemas.microsoft.com/office/powerpoint/2010/main" val="358129236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C15C2A-B5ED-31DF-24E6-2E7202A7BAB9}"/>
              </a:ext>
            </a:extLst>
          </p:cNvPr>
          <p:cNvSpPr>
            <a:spLocks noGrp="1"/>
          </p:cNvSpPr>
          <p:nvPr>
            <p:ph type="body" sz="quarter" idx="11"/>
          </p:nvPr>
        </p:nvSpPr>
        <p:spPr>
          <a:xfrm>
            <a:off x="1431621" y="5167900"/>
            <a:ext cx="10436225" cy="1690100"/>
          </a:xfrm>
        </p:spPr>
        <p:txBody>
          <a:bodyPr>
            <a:normAutofit/>
          </a:bodyPr>
          <a:lstStyle/>
          <a:p>
            <a:pPr marL="225425" indent="-225425"/>
            <a:r>
              <a:rPr lang="en-US" dirty="0"/>
              <a:t>The smallest sampling here (0.16 nm) is at the pixel size resolution.</a:t>
            </a:r>
          </a:p>
          <a:p>
            <a:pPr marL="225425" indent="-225425"/>
            <a:r>
              <a:rPr lang="en-US" dirty="0"/>
              <a:t>We could also look at the gaussian KDE, but there are enough counts in this dataset that convolving it doesn’t serve much purpose.</a:t>
            </a:r>
          </a:p>
        </p:txBody>
      </p:sp>
      <p:sp>
        <p:nvSpPr>
          <p:cNvPr id="3" name="Slide Number Placeholder 2">
            <a:extLst>
              <a:ext uri="{FF2B5EF4-FFF2-40B4-BE49-F238E27FC236}">
                <a16:creationId xmlns:a16="http://schemas.microsoft.com/office/drawing/2014/main" id="{47613DD5-6A24-961A-46C1-2610CA5E3018}"/>
              </a:ext>
            </a:extLst>
          </p:cNvPr>
          <p:cNvSpPr>
            <a:spLocks noGrp="1"/>
          </p:cNvSpPr>
          <p:nvPr>
            <p:ph type="sldNum" sz="quarter" idx="14"/>
          </p:nvPr>
        </p:nvSpPr>
        <p:spPr/>
        <p:txBody>
          <a:bodyPr/>
          <a:lstStyle/>
          <a:p>
            <a:fld id="{86CB4B4D-7CA3-9044-876B-883B54F8677D}" type="slidenum">
              <a:rPr lang="en-US" smtClean="0"/>
              <a:pPr/>
              <a:t>20</a:t>
            </a:fld>
            <a:endParaRPr lang="en-US" dirty="0"/>
          </a:p>
        </p:txBody>
      </p:sp>
      <p:sp>
        <p:nvSpPr>
          <p:cNvPr id="4" name="Text Placeholder 3">
            <a:extLst>
              <a:ext uri="{FF2B5EF4-FFF2-40B4-BE49-F238E27FC236}">
                <a16:creationId xmlns:a16="http://schemas.microsoft.com/office/drawing/2014/main" id="{706A046B-FAF2-32CB-26C9-47E1144232B5}"/>
              </a:ext>
            </a:extLst>
          </p:cNvPr>
          <p:cNvSpPr>
            <a:spLocks noGrp="1"/>
          </p:cNvSpPr>
          <p:nvPr>
            <p:ph type="body" sz="quarter" idx="12"/>
          </p:nvPr>
        </p:nvSpPr>
        <p:spPr/>
        <p:txBody>
          <a:bodyPr/>
          <a:lstStyle/>
          <a:p>
            <a:r>
              <a:rPr lang="en-US" dirty="0"/>
              <a:t>Overview: Quadrats</a:t>
            </a:r>
          </a:p>
        </p:txBody>
      </p:sp>
      <p:pic>
        <p:nvPicPr>
          <p:cNvPr id="9" name="Picture 8" descr="A collage of different colored squares&#10;&#10;AI-generated content may be incorrect.">
            <a:extLst>
              <a:ext uri="{FF2B5EF4-FFF2-40B4-BE49-F238E27FC236}">
                <a16:creationId xmlns:a16="http://schemas.microsoft.com/office/drawing/2014/main" id="{0D74F892-A2D3-11F0-7016-4627DFB7C72E}"/>
              </a:ext>
            </a:extLst>
          </p:cNvPr>
          <p:cNvPicPr>
            <a:picLocks noChangeAspect="1"/>
          </p:cNvPicPr>
          <p:nvPr/>
        </p:nvPicPr>
        <p:blipFill>
          <a:blip r:embed="rId2">
            <a:extLst>
              <a:ext uri="{28A0092B-C50C-407E-A947-70E740481C1C}">
                <a14:useLocalDpi xmlns:a14="http://schemas.microsoft.com/office/drawing/2010/main" val="0"/>
              </a:ext>
            </a:extLst>
          </a:blip>
          <a:srcRect l="2023" t="2587" r="12781" b="5283"/>
          <a:stretch>
            <a:fillRect/>
          </a:stretch>
        </p:blipFill>
        <p:spPr>
          <a:xfrm>
            <a:off x="3105148" y="1248182"/>
            <a:ext cx="7089169" cy="3716380"/>
          </a:xfrm>
          <a:prstGeom prst="rect">
            <a:avLst/>
          </a:prstGeom>
        </p:spPr>
      </p:pic>
    </p:spTree>
    <p:extLst>
      <p:ext uri="{BB962C8B-B14F-4D97-AF65-F5344CB8AC3E}">
        <p14:creationId xmlns:p14="http://schemas.microsoft.com/office/powerpoint/2010/main" val="213802888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FF5C9FB-23C8-6E5C-A924-434B9E92788F}"/>
                  </a:ext>
                </a:extLst>
              </p:cNvPr>
              <p:cNvSpPr>
                <a:spLocks noGrp="1"/>
              </p:cNvSpPr>
              <p:nvPr>
                <p:ph type="body" sz="quarter" idx="11"/>
              </p:nvPr>
            </p:nvSpPr>
            <p:spPr>
              <a:xfrm>
                <a:off x="1342578" y="1463688"/>
                <a:ext cx="4753422" cy="4822501"/>
              </a:xfrm>
            </p:spPr>
            <p:txBody>
              <a:bodyPr>
                <a:normAutofit/>
              </a:bodyPr>
              <a:lstStyle/>
              <a:p>
                <a:pPr marL="225425" indent="-225425"/>
                <a:r>
                  <a:rPr lang="en-US" dirty="0"/>
                  <a:t>For pixel-level sampling, queen-style neighborhoods, and Benjamini-Hochberg FDR control:</a:t>
                </a:r>
              </a:p>
              <a:p>
                <a:pPr marL="225425" indent="-225425">
                  <a:buFont typeface="Arial" panose="020B0604020202020204" pitchFamily="34" charset="0"/>
                  <a:buChar char="•"/>
                </a:pPr>
                <a:r>
                  <a:rPr lang="en-US" dirty="0"/>
                  <a:t>Global Moran’s </a:t>
                </a:r>
                <a14:m>
                  <m:oMath xmlns:m="http://schemas.openxmlformats.org/officeDocument/2006/math">
                    <m:r>
                      <a:rPr lang="en-US" i="1" dirty="0" smtClean="0">
                        <a:latin typeface="Cambria Math" panose="02040503050406030204" pitchFamily="18" charset="0"/>
                      </a:rPr>
                      <m:t>𝐼</m:t>
                    </m:r>
                  </m:oMath>
                </a14:m>
                <a:r>
                  <a:rPr lang="en-US" dirty="0"/>
                  <a:t> is positive</a:t>
                </a:r>
              </a:p>
              <a:p>
                <a:pPr marL="225425" indent="-225425">
                  <a:buFont typeface="Arial" panose="020B0604020202020204" pitchFamily="34" charset="0"/>
                  <a:buChar char="•"/>
                </a:pPr>
                <a:r>
                  <a:rPr lang="en-US" dirty="0"/>
                  <a:t>There are many clusters (high- and low-valued) detected for both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levels</a:t>
                </a:r>
              </a:p>
              <a:p>
                <a:pPr marL="225425" indent="-225425">
                  <a:buFont typeface="Arial" panose="020B0604020202020204" pitchFamily="34" charset="0"/>
                  <a:buChar char="•"/>
                </a:pPr>
                <a:r>
                  <a:rPr lang="en-US" dirty="0"/>
                  <a:t>Statistically significant segregation is clearly visible along grain boundaries, but we also find many clusters in grain interiors as well.</a:t>
                </a:r>
              </a:p>
              <a:p>
                <a:pPr marL="225425" indent="-225425"/>
                <a:r>
                  <a:rPr lang="en-US" dirty="0"/>
                  <a:t>There is no significant clustering at the</a:t>
                </a:r>
                <a:br>
                  <a:rPr lang="en-US" dirty="0"/>
                </a:br>
                <a14:m>
                  <m:oMath xmlns:m="http://schemas.openxmlformats.org/officeDocument/2006/math">
                    <m:r>
                      <a:rPr lang="en-US" i="1" dirty="0" smtClean="0">
                        <a:latin typeface="Cambria Math" panose="02040503050406030204" pitchFamily="18" charset="0"/>
                        <a:ea typeface="Cambria Math" panose="02040503050406030204" pitchFamily="18" charset="0"/>
                      </a:rPr>
                      <m:t>𝛼</m:t>
                    </m:r>
                    <m:r>
                      <a:rPr lang="en-US" i="1" dirty="0" smtClean="0">
                        <a:latin typeface="Cambria Math" panose="02040503050406030204" pitchFamily="18" charset="0"/>
                      </a:rPr>
                      <m:t>=</m:t>
                    </m:r>
                  </m:oMath>
                </a14:m>
                <a:r>
                  <a:rPr lang="en-US" dirty="0"/>
                  <a:t> 0.001 level.</a:t>
                </a:r>
              </a:p>
            </p:txBody>
          </p:sp>
        </mc:Choice>
        <mc:Fallback xmlns="">
          <p:sp>
            <p:nvSpPr>
              <p:cNvPr id="2" name="Text Placeholder 1">
                <a:extLst>
                  <a:ext uri="{FF2B5EF4-FFF2-40B4-BE49-F238E27FC236}">
                    <a16:creationId xmlns:a16="http://schemas.microsoft.com/office/drawing/2014/main" id="{3FF5C9FB-23C8-6E5C-A924-434B9E92788F}"/>
                  </a:ext>
                </a:extLst>
              </p:cNvPr>
              <p:cNvSpPr>
                <a:spLocks noGrp="1" noRot="1" noChangeAspect="1" noMove="1" noResize="1" noEditPoints="1" noAdjustHandles="1" noChangeArrowheads="1" noChangeShapeType="1" noTextEdit="1"/>
              </p:cNvSpPr>
              <p:nvPr>
                <p:ph type="body" sz="quarter" idx="11"/>
              </p:nvPr>
            </p:nvSpPr>
            <p:spPr>
              <a:xfrm>
                <a:off x="1342578" y="1463688"/>
                <a:ext cx="4753422" cy="4822501"/>
              </a:xfrm>
              <a:blipFill>
                <a:blip r:embed="rId2"/>
                <a:stretch>
                  <a:fillRect l="-2308" t="-632" r="-2179" b="-113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54AFA24-839D-A588-10F0-5D3CB275232B}"/>
              </a:ext>
            </a:extLst>
          </p:cNvPr>
          <p:cNvSpPr>
            <a:spLocks noGrp="1"/>
          </p:cNvSpPr>
          <p:nvPr>
            <p:ph type="sldNum" sz="quarter" idx="14"/>
          </p:nvPr>
        </p:nvSpPr>
        <p:spPr/>
        <p:txBody>
          <a:bodyPr/>
          <a:lstStyle/>
          <a:p>
            <a:fld id="{86CB4B4D-7CA3-9044-876B-883B54F8677D}" type="slidenum">
              <a:rPr lang="en-US" smtClean="0"/>
              <a:pPr/>
              <a:t>21</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E08FAE89-043E-124C-5C79-077C136B6E21}"/>
                  </a:ext>
                </a:extLst>
              </p:cNvPr>
              <p:cNvSpPr>
                <a:spLocks noGrp="1"/>
              </p:cNvSpPr>
              <p:nvPr>
                <p:ph type="body" sz="quarter" idx="12"/>
              </p:nvPr>
            </p:nvSpPr>
            <p:spPr/>
            <p:txBody>
              <a:bodyPr/>
              <a:lstStyle/>
              <a:p>
                <a:r>
                  <a:rPr lang="en-US" dirty="0"/>
                  <a:t>Moran’s </a:t>
                </a:r>
                <a14:m>
                  <m:oMath xmlns:m="http://schemas.openxmlformats.org/officeDocument/2006/math">
                    <m:r>
                      <a:rPr lang="en-US" i="1" dirty="0" smtClean="0">
                        <a:latin typeface="Cambria Math" panose="02040503050406030204" pitchFamily="18" charset="0"/>
                      </a:rPr>
                      <m:t>𝐼</m:t>
                    </m:r>
                  </m:oMath>
                </a14:m>
                <a:r>
                  <a:rPr lang="en-US" dirty="0"/>
                  <a:t> for two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levels</a:t>
                </a:r>
              </a:p>
            </p:txBody>
          </p:sp>
        </mc:Choice>
        <mc:Fallback xmlns="">
          <p:sp>
            <p:nvSpPr>
              <p:cNvPr id="4" name="Text Placeholder 3">
                <a:extLst>
                  <a:ext uri="{FF2B5EF4-FFF2-40B4-BE49-F238E27FC236}">
                    <a16:creationId xmlns:a16="http://schemas.microsoft.com/office/drawing/2014/main" id="{E08FAE89-043E-124C-5C79-077C136B6E21}"/>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2220" t="-18868" b="-31132"/>
                </a:stretch>
              </a:blipFill>
            </p:spPr>
            <p:txBody>
              <a:bodyPr/>
              <a:lstStyle/>
              <a:p>
                <a:r>
                  <a:rPr lang="en-US">
                    <a:noFill/>
                  </a:rPr>
                  <a:t> </a:t>
                </a:r>
              </a:p>
            </p:txBody>
          </p:sp>
        </mc:Fallback>
      </mc:AlternateContent>
      <p:pic>
        <p:nvPicPr>
          <p:cNvPr id="7" name="Picture 6" descr="A close-up of a red and blue speckled surface&#10;&#10;AI-generated content may be incorrect.">
            <a:extLst>
              <a:ext uri="{FF2B5EF4-FFF2-40B4-BE49-F238E27FC236}">
                <a16:creationId xmlns:a16="http://schemas.microsoft.com/office/drawing/2014/main" id="{535E501C-2C34-1971-0BEA-46FBFD6A2325}"/>
              </a:ext>
            </a:extLst>
          </p:cNvPr>
          <p:cNvPicPr>
            <a:picLocks noChangeAspect="1"/>
          </p:cNvPicPr>
          <p:nvPr/>
        </p:nvPicPr>
        <p:blipFill>
          <a:blip r:embed="rId4">
            <a:extLst>
              <a:ext uri="{28A0092B-C50C-407E-A947-70E740481C1C}">
                <a14:useLocalDpi xmlns:a14="http://schemas.microsoft.com/office/drawing/2010/main" val="0"/>
              </a:ext>
            </a:extLst>
          </a:blip>
          <a:srcRect l="10196" t="11222" r="37556" b="3784"/>
          <a:stretch>
            <a:fillRect/>
          </a:stretch>
        </p:blipFill>
        <p:spPr>
          <a:xfrm>
            <a:off x="6178192" y="3993173"/>
            <a:ext cx="5772150" cy="2503990"/>
          </a:xfrm>
          <a:prstGeom prst="rect">
            <a:avLst/>
          </a:prstGeom>
        </p:spPr>
      </p:pic>
      <p:pic>
        <p:nvPicPr>
          <p:cNvPr id="14" name="Picture 13" descr="A close-up of a colorful pattern&#10;&#10;AI-generated content may be incorrect.">
            <a:extLst>
              <a:ext uri="{FF2B5EF4-FFF2-40B4-BE49-F238E27FC236}">
                <a16:creationId xmlns:a16="http://schemas.microsoft.com/office/drawing/2014/main" id="{780A15AB-F781-CA8C-B794-D491C8636D76}"/>
              </a:ext>
            </a:extLst>
          </p:cNvPr>
          <p:cNvPicPr>
            <a:picLocks noChangeAspect="1"/>
          </p:cNvPicPr>
          <p:nvPr/>
        </p:nvPicPr>
        <p:blipFill>
          <a:blip r:embed="rId5">
            <a:extLst>
              <a:ext uri="{28A0092B-C50C-407E-A947-70E740481C1C}">
                <a14:useLocalDpi xmlns:a14="http://schemas.microsoft.com/office/drawing/2010/main" val="0"/>
              </a:ext>
            </a:extLst>
          </a:blip>
          <a:srcRect l="10407" t="11281" r="37520" b="4362"/>
          <a:stretch>
            <a:fillRect/>
          </a:stretch>
        </p:blipFill>
        <p:spPr>
          <a:xfrm>
            <a:off x="6178192" y="1371470"/>
            <a:ext cx="5772150" cy="2503469"/>
          </a:xfrm>
          <a:prstGeom prst="rect">
            <a:avLst/>
          </a:prstGeom>
        </p:spPr>
      </p:pic>
      <mc:AlternateContent xmlns:mc="http://schemas.openxmlformats.org/markup-compatibility/2006" xmlns:a14="http://schemas.microsoft.com/office/drawing/2010/main">
        <mc:Choice Requires="a14">
          <p:sp>
            <p:nvSpPr>
              <p:cNvPr id="10" name="Text Placeholder 4">
                <a:extLst>
                  <a:ext uri="{FF2B5EF4-FFF2-40B4-BE49-F238E27FC236}">
                    <a16:creationId xmlns:a16="http://schemas.microsoft.com/office/drawing/2014/main" id="{DEADC4F7-C5A7-94AA-8635-7F352E1CE738}"/>
                  </a:ext>
                </a:extLst>
              </p:cNvPr>
              <p:cNvSpPr>
                <a:spLocks noGrp="1"/>
              </p:cNvSpPr>
              <p:nvPr>
                <p:ph type="body" sz="quarter" idx="13"/>
              </p:nvPr>
            </p:nvSpPr>
            <p:spPr>
              <a:xfrm>
                <a:off x="6411072" y="1530800"/>
                <a:ext cx="1304819" cy="287726"/>
              </a:xfrm>
            </p:spPr>
            <p:txBody>
              <a:bodyPr>
                <a:normAutofit lnSpcReduction="10000"/>
              </a:bodyPr>
              <a:lstStyle/>
              <a:p>
                <a:pPr algn="ctr"/>
                <a14:m>
                  <m:oMath xmlns:m="http://schemas.openxmlformats.org/officeDocument/2006/math">
                    <m:r>
                      <a:rPr lang="en-US" sz="1400" i="1" dirty="0" smtClean="0">
                        <a:latin typeface="Cambria Math" panose="02040503050406030204" pitchFamily="18" charset="0"/>
                        <a:ea typeface="Cambria Math" panose="02040503050406030204" pitchFamily="18" charset="0"/>
                      </a:rPr>
                      <m:t>𝜶</m:t>
                    </m:r>
                    <m:r>
                      <a:rPr lang="en-US" sz="1400" i="1" dirty="0" smtClean="0">
                        <a:latin typeface="Cambria Math" panose="02040503050406030204" pitchFamily="18" charset="0"/>
                      </a:rPr>
                      <m:t>=</m:t>
                    </m:r>
                  </m:oMath>
                </a14:m>
                <a:r>
                  <a:rPr lang="en-US" sz="1400" b="0" dirty="0"/>
                  <a:t> 0.05</a:t>
                </a:r>
              </a:p>
            </p:txBody>
          </p:sp>
        </mc:Choice>
        <mc:Fallback xmlns="">
          <p:sp>
            <p:nvSpPr>
              <p:cNvPr id="10" name="Text Placeholder 4">
                <a:extLst>
                  <a:ext uri="{FF2B5EF4-FFF2-40B4-BE49-F238E27FC236}">
                    <a16:creationId xmlns:a16="http://schemas.microsoft.com/office/drawing/2014/main" id="{DEADC4F7-C5A7-94AA-8635-7F352E1CE738}"/>
                  </a:ext>
                </a:extLst>
              </p:cNvPr>
              <p:cNvSpPr>
                <a:spLocks noGrp="1" noRot="1" noChangeAspect="1" noMove="1" noResize="1" noEditPoints="1" noAdjustHandles="1" noChangeArrowheads="1" noChangeShapeType="1" noTextEdit="1"/>
              </p:cNvSpPr>
              <p:nvPr>
                <p:ph type="body" sz="quarter" idx="13"/>
              </p:nvPr>
            </p:nvSpPr>
            <p:spPr>
              <a:xfrm>
                <a:off x="6411072" y="1530800"/>
                <a:ext cx="1304819" cy="287726"/>
              </a:xfrm>
              <a:blipFill>
                <a:blip r:embed="rId6"/>
                <a:stretch>
                  <a:fillRect t="-10638"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Placeholder 4">
                <a:extLst>
                  <a:ext uri="{FF2B5EF4-FFF2-40B4-BE49-F238E27FC236}">
                    <a16:creationId xmlns:a16="http://schemas.microsoft.com/office/drawing/2014/main" id="{9A031C73-30E6-2E8A-4824-FD1ECD2B585A}"/>
                  </a:ext>
                </a:extLst>
              </p:cNvPr>
              <p:cNvSpPr txBox="1">
                <a:spLocks/>
              </p:cNvSpPr>
              <p:nvPr/>
            </p:nvSpPr>
            <p:spPr>
              <a:xfrm>
                <a:off x="6440179" y="4148369"/>
                <a:ext cx="1304819" cy="2877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14:m>
                  <m:oMath xmlns:m="http://schemas.openxmlformats.org/officeDocument/2006/math">
                    <m:r>
                      <a:rPr lang="en-US" sz="1400" i="1" dirty="0" smtClean="0">
                        <a:latin typeface="Cambria Math" panose="02040503050406030204" pitchFamily="18" charset="0"/>
                        <a:ea typeface="Cambria Math" panose="02040503050406030204" pitchFamily="18" charset="0"/>
                      </a:rPr>
                      <m:t>𝜶</m:t>
                    </m:r>
                    <m:r>
                      <a:rPr lang="en-US" sz="1400" i="1" dirty="0" smtClean="0">
                        <a:latin typeface="Cambria Math" panose="02040503050406030204" pitchFamily="18" charset="0"/>
                      </a:rPr>
                      <m:t>=</m:t>
                    </m:r>
                  </m:oMath>
                </a14:m>
                <a:r>
                  <a:rPr lang="en-US" sz="1400" b="0" dirty="0"/>
                  <a:t> 0.01</a:t>
                </a:r>
              </a:p>
            </p:txBody>
          </p:sp>
        </mc:Choice>
        <mc:Fallback xmlns="">
          <p:sp>
            <p:nvSpPr>
              <p:cNvPr id="15" name="Text Placeholder 4">
                <a:extLst>
                  <a:ext uri="{FF2B5EF4-FFF2-40B4-BE49-F238E27FC236}">
                    <a16:creationId xmlns:a16="http://schemas.microsoft.com/office/drawing/2014/main" id="{9A031C73-30E6-2E8A-4824-FD1ECD2B585A}"/>
                  </a:ext>
                </a:extLst>
              </p:cNvPr>
              <p:cNvSpPr txBox="1">
                <a:spLocks noRot="1" noChangeAspect="1" noMove="1" noResize="1" noEditPoints="1" noAdjustHandles="1" noChangeArrowheads="1" noChangeShapeType="1" noTextEdit="1"/>
              </p:cNvSpPr>
              <p:nvPr/>
            </p:nvSpPr>
            <p:spPr>
              <a:xfrm>
                <a:off x="6440179" y="4148369"/>
                <a:ext cx="1304819" cy="287726"/>
              </a:xfrm>
              <a:prstGeom prst="rect">
                <a:avLst/>
              </a:prstGeom>
              <a:blipFill>
                <a:blip r:embed="rId7"/>
                <a:stretch>
                  <a:fillRect t="-12766" b="-19149"/>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26398572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0C742276-73E0-7581-C806-E0960D000331}"/>
                  </a:ext>
                </a:extLst>
              </p:cNvPr>
              <p:cNvSpPr>
                <a:spLocks noGrp="1"/>
              </p:cNvSpPr>
              <p:nvPr>
                <p:ph type="body" sz="quarter" idx="11"/>
              </p:nvPr>
            </p:nvSpPr>
            <p:spPr>
              <a:xfrm>
                <a:off x="1431621" y="2045507"/>
                <a:ext cx="4539320" cy="3662867"/>
              </a:xfrm>
            </p:spPr>
            <p:txBody>
              <a:bodyPr/>
              <a:lstStyle/>
              <a:p>
                <a:pPr marL="225425" indent="-225425"/>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dirty="0"/>
                  <a:t> 0.05 for both conditions.</a:t>
                </a:r>
              </a:p>
              <a:p>
                <a:pPr marL="225425" indent="-225425"/>
                <a:r>
                  <a:rPr lang="en-US" dirty="0"/>
                  <a:t>Grain boundary segregation is still observed for a quadrat size of</a:t>
                </a:r>
                <a:br>
                  <a:rPr lang="en-US" dirty="0"/>
                </a:br>
                <a:r>
                  <a:rPr lang="en-US" dirty="0"/>
                  <a:t>0.33 nm (2</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2 </a:t>
                </a:r>
                <a:r>
                  <a:rPr lang="en-US" dirty="0" err="1"/>
                  <a:t>px</a:t>
                </a:r>
                <a:r>
                  <a:rPr lang="en-US" dirty="0"/>
                  <a:t>), but is no longer observed for a quadrat size of</a:t>
                </a:r>
                <a:br>
                  <a:rPr lang="en-US" dirty="0"/>
                </a:br>
                <a:r>
                  <a:rPr lang="en-US" dirty="0"/>
                  <a:t>0.66 nm (4</a:t>
                </a:r>
                <a14:m>
                  <m:oMath xmlns:m="http://schemas.openxmlformats.org/officeDocument/2006/math">
                    <m:r>
                      <a:rPr lang="en-US" i="1" dirty="0">
                        <a:latin typeface="Cambria Math" panose="02040503050406030204" pitchFamily="18" charset="0"/>
                        <a:ea typeface="Cambria Math" panose="02040503050406030204" pitchFamily="18" charset="0"/>
                      </a:rPr>
                      <m:t>×</m:t>
                    </m:r>
                  </m:oMath>
                </a14:m>
                <a:r>
                  <a:rPr lang="en-US" dirty="0"/>
                  <a:t>4 </a:t>
                </a:r>
                <a:r>
                  <a:rPr lang="en-US" dirty="0" err="1"/>
                  <a:t>px</a:t>
                </a:r>
                <a:r>
                  <a:rPr lang="en-US" dirty="0"/>
                  <a:t>) due to the sparsity of statistically significant detections.</a:t>
                </a:r>
              </a:p>
              <a:p>
                <a:pPr marL="225425" indent="-225425"/>
                <a:r>
                  <a:rPr lang="en-US" dirty="0"/>
                  <a:t>The global </a:t>
                </a:r>
                <a14:m>
                  <m:oMath xmlns:m="http://schemas.openxmlformats.org/officeDocument/2006/math">
                    <m:r>
                      <a:rPr lang="en-US" i="1" dirty="0" smtClean="0">
                        <a:latin typeface="Cambria Math" panose="02040503050406030204" pitchFamily="18" charset="0"/>
                      </a:rPr>
                      <m:t>𝐼</m:t>
                    </m:r>
                  </m:oMath>
                </a14:m>
                <a:r>
                  <a:rPr lang="en-US" dirty="0"/>
                  <a:t> value is also reduced for larger quadrat sizes, indicating large-scale homogeneity in the sample.</a:t>
                </a:r>
              </a:p>
            </p:txBody>
          </p:sp>
        </mc:Choice>
        <mc:Fallback xmlns="">
          <p:sp>
            <p:nvSpPr>
              <p:cNvPr id="2" name="Text Placeholder 1">
                <a:extLst>
                  <a:ext uri="{FF2B5EF4-FFF2-40B4-BE49-F238E27FC236}">
                    <a16:creationId xmlns:a16="http://schemas.microsoft.com/office/drawing/2014/main" id="{0C742276-73E0-7581-C806-E0960D000331}"/>
                  </a:ext>
                </a:extLst>
              </p:cNvPr>
              <p:cNvSpPr>
                <a:spLocks noGrp="1" noRot="1" noChangeAspect="1" noMove="1" noResize="1" noEditPoints="1" noAdjustHandles="1" noChangeArrowheads="1" noChangeShapeType="1" noTextEdit="1"/>
              </p:cNvSpPr>
              <p:nvPr>
                <p:ph type="body" sz="quarter" idx="11"/>
              </p:nvPr>
            </p:nvSpPr>
            <p:spPr>
              <a:xfrm>
                <a:off x="1431621" y="2045507"/>
                <a:ext cx="4539320" cy="3662867"/>
              </a:xfrm>
              <a:blipFill>
                <a:blip r:embed="rId2"/>
                <a:stretch>
                  <a:fillRect l="-2419" t="-1000" r="-2419" b="-2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70F91D-168C-CC4F-F913-D4D75E69A8BF}"/>
              </a:ext>
            </a:extLst>
          </p:cNvPr>
          <p:cNvSpPr>
            <a:spLocks noGrp="1"/>
          </p:cNvSpPr>
          <p:nvPr>
            <p:ph type="sldNum" sz="quarter" idx="14"/>
          </p:nvPr>
        </p:nvSpPr>
        <p:spPr/>
        <p:txBody>
          <a:bodyPr/>
          <a:lstStyle/>
          <a:p>
            <a:fld id="{86CB4B4D-7CA3-9044-876B-883B54F8677D}" type="slidenum">
              <a:rPr lang="en-US" smtClean="0"/>
              <a:pPr/>
              <a:t>22</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979E74B1-204F-F5DD-E0B3-D90A9BBB06E3}"/>
                  </a:ext>
                </a:extLst>
              </p:cNvPr>
              <p:cNvSpPr>
                <a:spLocks noGrp="1"/>
              </p:cNvSpPr>
              <p:nvPr>
                <p:ph type="body" sz="quarter" idx="12"/>
              </p:nvPr>
            </p:nvSpPr>
            <p:spPr/>
            <p:txBody>
              <a:bodyPr/>
              <a:lstStyle/>
              <a:p>
                <a:r>
                  <a:rPr lang="en-US" dirty="0"/>
                  <a:t>Moran’s </a:t>
                </a:r>
                <a14:m>
                  <m:oMath xmlns:m="http://schemas.openxmlformats.org/officeDocument/2006/math">
                    <m:r>
                      <a:rPr lang="en-US" i="1" dirty="0" smtClean="0">
                        <a:latin typeface="Cambria Math" panose="02040503050406030204" pitchFamily="18" charset="0"/>
                      </a:rPr>
                      <m:t>𝐼</m:t>
                    </m:r>
                  </m:oMath>
                </a14:m>
                <a:r>
                  <a:rPr lang="en-US" dirty="0"/>
                  <a:t> for larger quadrats</a:t>
                </a:r>
              </a:p>
            </p:txBody>
          </p:sp>
        </mc:Choice>
        <mc:Fallback xmlns="">
          <p:sp>
            <p:nvSpPr>
              <p:cNvPr id="4" name="Text Placeholder 3">
                <a:extLst>
                  <a:ext uri="{FF2B5EF4-FFF2-40B4-BE49-F238E27FC236}">
                    <a16:creationId xmlns:a16="http://schemas.microsoft.com/office/drawing/2014/main" id="{979E74B1-204F-F5DD-E0B3-D90A9BBB06E3}"/>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2220" t="-18868" b="-31132"/>
                </a:stretch>
              </a:blipFill>
            </p:spPr>
            <p:txBody>
              <a:bodyPr/>
              <a:lstStyle/>
              <a:p>
                <a:r>
                  <a:rPr lang="en-US">
                    <a:noFill/>
                  </a:rPr>
                  <a:t> </a:t>
                </a:r>
              </a:p>
            </p:txBody>
          </p:sp>
        </mc:Fallback>
      </mc:AlternateContent>
      <p:pic>
        <p:nvPicPr>
          <p:cNvPr id="7" name="Picture 6" descr="A close-up of a blue and red speckled surface&#10;&#10;AI-generated content may be incorrect.">
            <a:extLst>
              <a:ext uri="{FF2B5EF4-FFF2-40B4-BE49-F238E27FC236}">
                <a16:creationId xmlns:a16="http://schemas.microsoft.com/office/drawing/2014/main" id="{E62F6685-B873-3B8D-53CB-996775765026}"/>
              </a:ext>
            </a:extLst>
          </p:cNvPr>
          <p:cNvPicPr>
            <a:picLocks noChangeAspect="1"/>
          </p:cNvPicPr>
          <p:nvPr/>
        </p:nvPicPr>
        <p:blipFill>
          <a:blip r:embed="rId4">
            <a:extLst>
              <a:ext uri="{28A0092B-C50C-407E-A947-70E740481C1C}">
                <a14:useLocalDpi xmlns:a14="http://schemas.microsoft.com/office/drawing/2010/main" val="0"/>
              </a:ext>
            </a:extLst>
          </a:blip>
          <a:srcRect l="10197" t="11526" r="37640" b="5364"/>
          <a:stretch>
            <a:fillRect/>
          </a:stretch>
        </p:blipFill>
        <p:spPr>
          <a:xfrm>
            <a:off x="5971245" y="1371470"/>
            <a:ext cx="5896905" cy="2505471"/>
          </a:xfrm>
          <a:prstGeom prst="rect">
            <a:avLst/>
          </a:prstGeom>
        </p:spPr>
      </p:pic>
      <p:pic>
        <p:nvPicPr>
          <p:cNvPr id="9" name="Picture 8" descr="A close-up of a screen&#10;&#10;AI-generated content may be incorrect.">
            <a:extLst>
              <a:ext uri="{FF2B5EF4-FFF2-40B4-BE49-F238E27FC236}">
                <a16:creationId xmlns:a16="http://schemas.microsoft.com/office/drawing/2014/main" id="{9D23F3A7-712B-6D53-41AD-9141C25B0A7D}"/>
              </a:ext>
            </a:extLst>
          </p:cNvPr>
          <p:cNvPicPr>
            <a:picLocks noChangeAspect="1"/>
          </p:cNvPicPr>
          <p:nvPr/>
        </p:nvPicPr>
        <p:blipFill>
          <a:blip r:embed="rId5">
            <a:extLst>
              <a:ext uri="{28A0092B-C50C-407E-A947-70E740481C1C}">
                <a14:useLocalDpi xmlns:a14="http://schemas.microsoft.com/office/drawing/2010/main" val="0"/>
              </a:ext>
            </a:extLst>
          </a:blip>
          <a:srcRect l="10365" t="11371" r="37473" b="5186"/>
          <a:stretch>
            <a:fillRect/>
          </a:stretch>
        </p:blipFill>
        <p:spPr>
          <a:xfrm>
            <a:off x="5970941" y="3919749"/>
            <a:ext cx="5896905" cy="2505471"/>
          </a:xfrm>
          <a:prstGeom prst="rect">
            <a:avLst/>
          </a:prstGeom>
        </p:spPr>
      </p:pic>
      <p:sp>
        <p:nvSpPr>
          <p:cNvPr id="10" name="Text Placeholder 4">
            <a:extLst>
              <a:ext uri="{FF2B5EF4-FFF2-40B4-BE49-F238E27FC236}">
                <a16:creationId xmlns:a16="http://schemas.microsoft.com/office/drawing/2014/main" id="{B78FDE4E-43FD-68A5-BAC4-5BB0D3F9952E}"/>
              </a:ext>
            </a:extLst>
          </p:cNvPr>
          <p:cNvSpPr>
            <a:spLocks noGrp="1"/>
          </p:cNvSpPr>
          <p:nvPr>
            <p:ph type="body" sz="quarter" idx="13"/>
          </p:nvPr>
        </p:nvSpPr>
        <p:spPr>
          <a:xfrm>
            <a:off x="6236414" y="1530800"/>
            <a:ext cx="1304819" cy="287726"/>
          </a:xfrm>
        </p:spPr>
        <p:txBody>
          <a:bodyPr>
            <a:normAutofit lnSpcReduction="10000"/>
          </a:bodyPr>
          <a:lstStyle/>
          <a:p>
            <a:pPr algn="ctr"/>
            <a:r>
              <a:rPr lang="en-US" sz="1400" b="0" dirty="0"/>
              <a:t>0.33 nm</a:t>
            </a:r>
          </a:p>
        </p:txBody>
      </p:sp>
      <p:sp>
        <p:nvSpPr>
          <p:cNvPr id="11" name="Text Placeholder 4">
            <a:extLst>
              <a:ext uri="{FF2B5EF4-FFF2-40B4-BE49-F238E27FC236}">
                <a16:creationId xmlns:a16="http://schemas.microsoft.com/office/drawing/2014/main" id="{9F8D7521-0F45-5AE1-6789-A655D3D90E2A}"/>
              </a:ext>
            </a:extLst>
          </p:cNvPr>
          <p:cNvSpPr txBox="1">
            <a:spLocks/>
          </p:cNvSpPr>
          <p:nvPr/>
        </p:nvSpPr>
        <p:spPr>
          <a:xfrm>
            <a:off x="6265521" y="4148369"/>
            <a:ext cx="1304819" cy="2877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sz="1400" b="0" dirty="0"/>
              <a:t>0.66 nm</a:t>
            </a:r>
          </a:p>
        </p:txBody>
      </p:sp>
    </p:spTree>
    <p:extLst>
      <p:ext uri="{BB962C8B-B14F-4D97-AF65-F5344CB8AC3E}">
        <p14:creationId xmlns:p14="http://schemas.microsoft.com/office/powerpoint/2010/main" val="14443306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24AE3FA-13F1-AD6F-A6EE-0A6311347F73}"/>
                  </a:ext>
                </a:extLst>
              </p:cNvPr>
              <p:cNvSpPr>
                <a:spLocks noGrp="1"/>
              </p:cNvSpPr>
              <p:nvPr>
                <p:ph type="body" sz="quarter" idx="11"/>
              </p:nvPr>
            </p:nvSpPr>
            <p:spPr>
              <a:xfrm>
                <a:off x="1431621" y="1346200"/>
                <a:ext cx="10436225" cy="4986554"/>
              </a:xfrm>
            </p:spPr>
            <p:txBody>
              <a:bodyPr/>
              <a:lstStyle/>
              <a:p>
                <a:pPr marL="228600" indent="-228600"/>
                <a:r>
                  <a:rPr lang="en-US" dirty="0"/>
                  <a:t>We can also highlight only the kind of significant detection we’re actually interested in, in order to better see the spatial structure:</a:t>
                </a:r>
              </a:p>
              <a:p>
                <a:pPr marL="228600" indent="-228600"/>
                <a:endParaRPr lang="en-US" dirty="0"/>
              </a:p>
              <a:p>
                <a:pPr marL="228600" indent="-228600"/>
                <a:endParaRPr lang="en-US" dirty="0"/>
              </a:p>
              <a:p>
                <a:pPr marL="228600" indent="-228600"/>
                <a:endParaRPr lang="en-US" dirty="0"/>
              </a:p>
              <a:p>
                <a:pPr marL="228600" indent="-228600"/>
                <a:endParaRPr lang="en-US" dirty="0"/>
              </a:p>
              <a:p>
                <a:pPr marL="228600" indent="-228600"/>
                <a:endParaRPr lang="en-US" dirty="0"/>
              </a:p>
              <a:p>
                <a:pPr marL="228600" indent="-228600"/>
                <a:endParaRPr lang="en-US" dirty="0"/>
              </a:p>
              <a:p>
                <a:pPr marL="228600" indent="-228600"/>
                <a:r>
                  <a:rPr lang="en-US" dirty="0"/>
                  <a:t>Doing this reveals that most clusters remain significant across </a:t>
                </a:r>
                <a14:m>
                  <m:oMath xmlns:m="http://schemas.openxmlformats.org/officeDocument/2006/math">
                    <m:r>
                      <a:rPr lang="en-US" i="1" dirty="0" smtClean="0">
                        <a:latin typeface="Cambria Math" panose="02040503050406030204" pitchFamily="18" charset="0"/>
                        <a:ea typeface="Cambria Math" panose="02040503050406030204" pitchFamily="18" charset="0"/>
                      </a:rPr>
                      <m:t>𝛼</m:t>
                    </m:r>
                  </m:oMath>
                </a14:m>
                <a:r>
                  <a:rPr lang="en-US" dirty="0"/>
                  <a:t> levels, although they are generally found to be smaller at </a:t>
                </a:r>
                <a14:m>
                  <m:oMath xmlns:m="http://schemas.openxmlformats.org/officeDocument/2006/math">
                    <m:r>
                      <a:rPr lang="en-US" i="1" dirty="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m:t>
                    </m:r>
                  </m:oMath>
                </a14:m>
                <a:r>
                  <a:rPr lang="en-US" dirty="0"/>
                  <a:t> 0.01 than at </a:t>
                </a:r>
                <a14:m>
                  <m:oMath xmlns:m="http://schemas.openxmlformats.org/officeDocument/2006/math">
                    <m:r>
                      <a:rPr lang="en-US" i="1" dirty="0">
                        <a:latin typeface="Cambria Math" panose="02040503050406030204" pitchFamily="18" charset="0"/>
                        <a:ea typeface="Cambria Math" panose="02040503050406030204" pitchFamily="18" charset="0"/>
                      </a:rPr>
                      <m:t>𝛼</m:t>
                    </m:r>
                    <m:r>
                      <a:rPr lang="en-US" b="0" i="1" dirty="0" smtClean="0">
                        <a:latin typeface="Cambria Math" panose="02040503050406030204" pitchFamily="18" charset="0"/>
                        <a:ea typeface="Cambria Math" panose="02040503050406030204" pitchFamily="18" charset="0"/>
                      </a:rPr>
                      <m:t>=</m:t>
                    </m:r>
                  </m:oMath>
                </a14:m>
                <a:r>
                  <a:rPr lang="en-US" dirty="0"/>
                  <a:t> 0.05.</a:t>
                </a:r>
              </a:p>
            </p:txBody>
          </p:sp>
        </mc:Choice>
        <mc:Fallback xmlns="">
          <p:sp>
            <p:nvSpPr>
              <p:cNvPr id="2" name="Text Placeholder 1">
                <a:extLst>
                  <a:ext uri="{FF2B5EF4-FFF2-40B4-BE49-F238E27FC236}">
                    <a16:creationId xmlns:a16="http://schemas.microsoft.com/office/drawing/2014/main" id="{924AE3FA-13F1-AD6F-A6EE-0A6311347F73}"/>
                  </a:ext>
                </a:extLst>
              </p:cNvPr>
              <p:cNvSpPr>
                <a:spLocks noGrp="1" noRot="1" noChangeAspect="1" noMove="1" noResize="1" noEditPoints="1" noAdjustHandles="1" noChangeArrowheads="1" noChangeShapeType="1" noTextEdit="1"/>
              </p:cNvSpPr>
              <p:nvPr>
                <p:ph type="body" sz="quarter" idx="11"/>
              </p:nvPr>
            </p:nvSpPr>
            <p:spPr>
              <a:xfrm>
                <a:off x="1431621" y="1346200"/>
                <a:ext cx="10436225" cy="4986554"/>
              </a:xfrm>
              <a:blipFill>
                <a:blip r:embed="rId2"/>
                <a:stretch>
                  <a:fillRect l="-1051" t="-733" b="-8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EB2995B-AEB6-71DE-71DB-9D6815BDBD87}"/>
              </a:ext>
            </a:extLst>
          </p:cNvPr>
          <p:cNvSpPr>
            <a:spLocks noGrp="1"/>
          </p:cNvSpPr>
          <p:nvPr>
            <p:ph type="sldNum" sz="quarter" idx="14"/>
          </p:nvPr>
        </p:nvSpPr>
        <p:spPr/>
        <p:txBody>
          <a:bodyPr/>
          <a:lstStyle/>
          <a:p>
            <a:fld id="{86CB4B4D-7CA3-9044-876B-883B54F8677D}" type="slidenum">
              <a:rPr lang="en-US" smtClean="0"/>
              <a:pPr/>
              <a:t>23</a:t>
            </a:fld>
            <a:endParaRPr lang="en-US" dirty="0"/>
          </a:p>
        </p:txBody>
      </p:sp>
      <p:sp>
        <p:nvSpPr>
          <p:cNvPr id="4" name="Text Placeholder 3">
            <a:extLst>
              <a:ext uri="{FF2B5EF4-FFF2-40B4-BE49-F238E27FC236}">
                <a16:creationId xmlns:a16="http://schemas.microsoft.com/office/drawing/2014/main" id="{456E2566-59F3-F912-166A-D9B94661C43E}"/>
              </a:ext>
            </a:extLst>
          </p:cNvPr>
          <p:cNvSpPr>
            <a:spLocks noGrp="1"/>
          </p:cNvSpPr>
          <p:nvPr>
            <p:ph type="body" sz="quarter" idx="12"/>
          </p:nvPr>
        </p:nvSpPr>
        <p:spPr/>
        <p:txBody>
          <a:bodyPr/>
          <a:lstStyle/>
          <a:p>
            <a:r>
              <a:rPr lang="en-US" dirty="0"/>
              <a:t>Highlighting by Moran quadrant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565AAEF-091A-370F-AD2A-28ADED050119}"/>
                  </a:ext>
                </a:extLst>
              </p:cNvPr>
              <p:cNvSpPr>
                <a:spLocks noGrp="1"/>
              </p:cNvSpPr>
              <p:nvPr>
                <p:ph type="body" sz="quarter" idx="13"/>
              </p:nvPr>
            </p:nvSpPr>
            <p:spPr>
              <a:xfrm>
                <a:off x="1525319" y="2235200"/>
                <a:ext cx="2271982" cy="698678"/>
              </a:xfrm>
            </p:spPr>
            <p:txBody>
              <a:bodyPr>
                <a:normAutofit lnSpcReduction="10000"/>
              </a:bodyPr>
              <a:lstStyle/>
              <a:p>
                <a:pPr algn="ctr"/>
                <a:r>
                  <a:rPr lang="en-US" b="0" dirty="0"/>
                  <a:t>Quadrant 1</a:t>
                </a:r>
                <a:br>
                  <a:rPr lang="en-US" b="0"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b="0" dirty="0"/>
                  <a:t> 0.05</a:t>
                </a:r>
              </a:p>
            </p:txBody>
          </p:sp>
        </mc:Choice>
        <mc:Fallback xmlns="">
          <p:sp>
            <p:nvSpPr>
              <p:cNvPr id="5" name="Text Placeholder 4">
                <a:extLst>
                  <a:ext uri="{FF2B5EF4-FFF2-40B4-BE49-F238E27FC236}">
                    <a16:creationId xmlns:a16="http://schemas.microsoft.com/office/drawing/2014/main" id="{5565AAEF-091A-370F-AD2A-28ADED050119}"/>
                  </a:ext>
                </a:extLst>
              </p:cNvPr>
              <p:cNvSpPr>
                <a:spLocks noGrp="1" noRot="1" noChangeAspect="1" noMove="1" noResize="1" noEditPoints="1" noAdjustHandles="1" noChangeArrowheads="1" noChangeShapeType="1" noTextEdit="1"/>
              </p:cNvSpPr>
              <p:nvPr>
                <p:ph type="body" sz="quarter" idx="13"/>
              </p:nvPr>
            </p:nvSpPr>
            <p:spPr>
              <a:xfrm>
                <a:off x="1525319" y="2235200"/>
                <a:ext cx="2271982" cy="698678"/>
              </a:xfrm>
              <a:blipFill>
                <a:blip r:embed="rId3"/>
                <a:stretch>
                  <a:fillRect t="-5263" b="-11404"/>
                </a:stretch>
              </a:blipFill>
            </p:spPr>
            <p:txBody>
              <a:bodyPr/>
              <a:lstStyle/>
              <a:p>
                <a:r>
                  <a:rPr lang="en-US">
                    <a:noFill/>
                  </a:rPr>
                  <a:t> </a:t>
                </a:r>
              </a:p>
            </p:txBody>
          </p:sp>
        </mc:Fallback>
      </mc:AlternateContent>
      <p:pic>
        <p:nvPicPr>
          <p:cNvPr id="7" name="Picture 6" descr="A close-up of a red and blue speckled surface&#10;&#10;AI-generated content may be incorrect.">
            <a:extLst>
              <a:ext uri="{FF2B5EF4-FFF2-40B4-BE49-F238E27FC236}">
                <a16:creationId xmlns:a16="http://schemas.microsoft.com/office/drawing/2014/main" id="{30D2B68E-51D3-5B17-1F5F-894AF2F2AC8B}"/>
              </a:ext>
            </a:extLst>
          </p:cNvPr>
          <p:cNvPicPr>
            <a:picLocks noChangeAspect="1"/>
          </p:cNvPicPr>
          <p:nvPr/>
        </p:nvPicPr>
        <p:blipFill>
          <a:blip r:embed="rId4">
            <a:extLst>
              <a:ext uri="{28A0092B-C50C-407E-A947-70E740481C1C}">
                <a14:useLocalDpi xmlns:a14="http://schemas.microsoft.com/office/drawing/2010/main" val="0"/>
              </a:ext>
            </a:extLst>
          </a:blip>
          <a:srcRect l="41629" t="13106" r="37556" b="13263"/>
          <a:stretch>
            <a:fillRect/>
          </a:stretch>
        </p:blipFill>
        <p:spPr>
          <a:xfrm>
            <a:off x="1486287" y="2860830"/>
            <a:ext cx="2537717" cy="2393879"/>
          </a:xfrm>
          <a:prstGeom prst="rect">
            <a:avLst/>
          </a:prstGeom>
        </p:spPr>
      </p:pic>
      <p:pic>
        <p:nvPicPr>
          <p:cNvPr id="9" name="Picture 8" descr="A close-up of a red and blue speckled surface&#10;&#10;AI-generated content may be incorrect.">
            <a:extLst>
              <a:ext uri="{FF2B5EF4-FFF2-40B4-BE49-F238E27FC236}">
                <a16:creationId xmlns:a16="http://schemas.microsoft.com/office/drawing/2014/main" id="{D95D5DC5-5BB1-8008-4DF5-E6686089B1DC}"/>
              </a:ext>
            </a:extLst>
          </p:cNvPr>
          <p:cNvPicPr>
            <a:picLocks noChangeAspect="1"/>
          </p:cNvPicPr>
          <p:nvPr/>
        </p:nvPicPr>
        <p:blipFill>
          <a:blip r:embed="rId5">
            <a:extLst>
              <a:ext uri="{28A0092B-C50C-407E-A947-70E740481C1C}">
                <a14:useLocalDpi xmlns:a14="http://schemas.microsoft.com/office/drawing/2010/main" val="0"/>
              </a:ext>
            </a:extLst>
          </a:blip>
          <a:srcRect l="41545" t="12790" r="37472" b="13263"/>
          <a:stretch>
            <a:fillRect/>
          </a:stretch>
        </p:blipFill>
        <p:spPr>
          <a:xfrm>
            <a:off x="6995472" y="2850556"/>
            <a:ext cx="2558265" cy="2404153"/>
          </a:xfrm>
          <a:prstGeom prst="rect">
            <a:avLst/>
          </a:prstGeom>
        </p:spPr>
      </p:pic>
      <p:pic>
        <p:nvPicPr>
          <p:cNvPr id="11" name="Picture 10" descr="A close-up of a white background&#10;&#10;AI-generated content may be incorrect.">
            <a:extLst>
              <a:ext uri="{FF2B5EF4-FFF2-40B4-BE49-F238E27FC236}">
                <a16:creationId xmlns:a16="http://schemas.microsoft.com/office/drawing/2014/main" id="{134CA206-860C-AC70-6D06-862D8BC1A9A6}"/>
              </a:ext>
            </a:extLst>
          </p:cNvPr>
          <p:cNvPicPr>
            <a:picLocks noChangeAspect="1"/>
          </p:cNvPicPr>
          <p:nvPr/>
        </p:nvPicPr>
        <p:blipFill>
          <a:blip r:embed="rId6">
            <a:extLst>
              <a:ext uri="{28A0092B-C50C-407E-A947-70E740481C1C}">
                <a14:useLocalDpi xmlns:a14="http://schemas.microsoft.com/office/drawing/2010/main" val="0"/>
              </a:ext>
            </a:extLst>
          </a:blip>
          <a:srcRect l="41590" t="13246" r="37443" b="13565"/>
          <a:stretch>
            <a:fillRect/>
          </a:stretch>
        </p:blipFill>
        <p:spPr>
          <a:xfrm>
            <a:off x="9545856" y="2860947"/>
            <a:ext cx="2556163" cy="2379520"/>
          </a:xfrm>
          <a:prstGeom prst="rect">
            <a:avLst/>
          </a:prstGeom>
        </p:spPr>
      </p:pic>
      <p:pic>
        <p:nvPicPr>
          <p:cNvPr id="13" name="Picture 12" descr="A close-up of a white background&#10;&#10;AI-generated content may be incorrect.">
            <a:extLst>
              <a:ext uri="{FF2B5EF4-FFF2-40B4-BE49-F238E27FC236}">
                <a16:creationId xmlns:a16="http://schemas.microsoft.com/office/drawing/2014/main" id="{F693C2F1-8427-4786-4A3C-CD49500C5051}"/>
              </a:ext>
            </a:extLst>
          </p:cNvPr>
          <p:cNvPicPr>
            <a:picLocks noChangeAspect="1"/>
          </p:cNvPicPr>
          <p:nvPr/>
        </p:nvPicPr>
        <p:blipFill>
          <a:blip r:embed="rId7">
            <a:extLst>
              <a:ext uri="{28A0092B-C50C-407E-A947-70E740481C1C}">
                <a14:useLocalDpi xmlns:a14="http://schemas.microsoft.com/office/drawing/2010/main" val="0"/>
              </a:ext>
            </a:extLst>
          </a:blip>
          <a:srcRect l="41613" t="12971" r="37506" b="13200"/>
          <a:stretch>
            <a:fillRect/>
          </a:stretch>
        </p:blipFill>
        <p:spPr>
          <a:xfrm>
            <a:off x="4021317" y="2857678"/>
            <a:ext cx="2545772" cy="2400301"/>
          </a:xfrm>
          <a:prstGeom prst="rect">
            <a:avLst/>
          </a:prstGeom>
        </p:spPr>
      </p:pic>
      <mc:AlternateContent xmlns:mc="http://schemas.openxmlformats.org/markup-compatibility/2006" xmlns:a14="http://schemas.microsoft.com/office/drawing/2010/main">
        <mc:Choice Requires="a14">
          <p:sp>
            <p:nvSpPr>
              <p:cNvPr id="18" name="Text Placeholder 4">
                <a:extLst>
                  <a:ext uri="{FF2B5EF4-FFF2-40B4-BE49-F238E27FC236}">
                    <a16:creationId xmlns:a16="http://schemas.microsoft.com/office/drawing/2014/main" id="{DA36ACEA-7891-71F2-27C4-6517CF1F4009}"/>
                  </a:ext>
                </a:extLst>
              </p:cNvPr>
              <p:cNvSpPr txBox="1">
                <a:spLocks/>
              </p:cNvSpPr>
              <p:nvPr/>
            </p:nvSpPr>
            <p:spPr>
              <a:xfrm>
                <a:off x="4063999" y="2224254"/>
                <a:ext cx="2273301" cy="69867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b="0" dirty="0"/>
                  <a:t>Quadrant 3</a:t>
                </a:r>
                <a:br>
                  <a:rPr lang="en-US" b="0"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b="0" dirty="0"/>
                  <a:t> 0.05</a:t>
                </a:r>
              </a:p>
            </p:txBody>
          </p:sp>
        </mc:Choice>
        <mc:Fallback xmlns="">
          <p:sp>
            <p:nvSpPr>
              <p:cNvPr id="18" name="Text Placeholder 4">
                <a:extLst>
                  <a:ext uri="{FF2B5EF4-FFF2-40B4-BE49-F238E27FC236}">
                    <a16:creationId xmlns:a16="http://schemas.microsoft.com/office/drawing/2014/main" id="{DA36ACEA-7891-71F2-27C4-6517CF1F4009}"/>
                  </a:ext>
                </a:extLst>
              </p:cNvPr>
              <p:cNvSpPr txBox="1">
                <a:spLocks noRot="1" noChangeAspect="1" noMove="1" noResize="1" noEditPoints="1" noAdjustHandles="1" noChangeArrowheads="1" noChangeShapeType="1" noTextEdit="1"/>
              </p:cNvSpPr>
              <p:nvPr/>
            </p:nvSpPr>
            <p:spPr>
              <a:xfrm>
                <a:off x="4063999" y="2224254"/>
                <a:ext cx="2273301" cy="698678"/>
              </a:xfrm>
              <a:prstGeom prst="rect">
                <a:avLst/>
              </a:prstGeom>
              <a:blipFill>
                <a:blip r:embed="rId8"/>
                <a:stretch>
                  <a:fillRect t="-5263" b="-12281"/>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Placeholder 4">
                <a:extLst>
                  <a:ext uri="{FF2B5EF4-FFF2-40B4-BE49-F238E27FC236}">
                    <a16:creationId xmlns:a16="http://schemas.microsoft.com/office/drawing/2014/main" id="{051263E0-94B7-4A02-A387-18AC07526B65}"/>
                  </a:ext>
                </a:extLst>
              </p:cNvPr>
              <p:cNvSpPr txBox="1">
                <a:spLocks/>
              </p:cNvSpPr>
              <p:nvPr/>
            </p:nvSpPr>
            <p:spPr>
              <a:xfrm>
                <a:off x="7054487" y="2223060"/>
                <a:ext cx="2271982" cy="69867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b="0" dirty="0"/>
                  <a:t>Quadrant 1</a:t>
                </a:r>
                <a:br>
                  <a:rPr lang="en-US" b="0"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b="0" dirty="0"/>
                  <a:t> 0.01</a:t>
                </a:r>
              </a:p>
            </p:txBody>
          </p:sp>
        </mc:Choice>
        <mc:Fallback xmlns="">
          <p:sp>
            <p:nvSpPr>
              <p:cNvPr id="19" name="Text Placeholder 4">
                <a:extLst>
                  <a:ext uri="{FF2B5EF4-FFF2-40B4-BE49-F238E27FC236}">
                    <a16:creationId xmlns:a16="http://schemas.microsoft.com/office/drawing/2014/main" id="{051263E0-94B7-4A02-A387-18AC07526B65}"/>
                  </a:ext>
                </a:extLst>
              </p:cNvPr>
              <p:cNvSpPr txBox="1">
                <a:spLocks noRot="1" noChangeAspect="1" noMove="1" noResize="1" noEditPoints="1" noAdjustHandles="1" noChangeArrowheads="1" noChangeShapeType="1" noTextEdit="1"/>
              </p:cNvSpPr>
              <p:nvPr/>
            </p:nvSpPr>
            <p:spPr>
              <a:xfrm>
                <a:off x="7054487" y="2223060"/>
                <a:ext cx="2271982" cy="698678"/>
              </a:xfrm>
              <a:prstGeom prst="rect">
                <a:avLst/>
              </a:prstGeom>
              <a:blipFill>
                <a:blip r:embed="rId9"/>
                <a:stretch>
                  <a:fillRect t="-5263" b="-11404"/>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 Placeholder 4">
                <a:extLst>
                  <a:ext uri="{FF2B5EF4-FFF2-40B4-BE49-F238E27FC236}">
                    <a16:creationId xmlns:a16="http://schemas.microsoft.com/office/drawing/2014/main" id="{8967B292-9F8F-A2C3-4D04-A2CB9C7E5F73}"/>
                  </a:ext>
                </a:extLst>
              </p:cNvPr>
              <p:cNvSpPr txBox="1">
                <a:spLocks/>
              </p:cNvSpPr>
              <p:nvPr/>
            </p:nvSpPr>
            <p:spPr>
              <a:xfrm>
                <a:off x="9593167" y="2212114"/>
                <a:ext cx="2273301" cy="69867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b="0" dirty="0"/>
                  <a:t>Quadrant 3</a:t>
                </a:r>
                <a:br>
                  <a:rPr lang="en-US" b="0" dirty="0"/>
                </a:b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oMath>
                </a14:m>
                <a:r>
                  <a:rPr lang="en-US" b="0" dirty="0"/>
                  <a:t> 0.01</a:t>
                </a:r>
              </a:p>
            </p:txBody>
          </p:sp>
        </mc:Choice>
        <mc:Fallback xmlns="">
          <p:sp>
            <p:nvSpPr>
              <p:cNvPr id="20" name="Text Placeholder 4">
                <a:extLst>
                  <a:ext uri="{FF2B5EF4-FFF2-40B4-BE49-F238E27FC236}">
                    <a16:creationId xmlns:a16="http://schemas.microsoft.com/office/drawing/2014/main" id="{8967B292-9F8F-A2C3-4D04-A2CB9C7E5F73}"/>
                  </a:ext>
                </a:extLst>
              </p:cNvPr>
              <p:cNvSpPr txBox="1">
                <a:spLocks noRot="1" noChangeAspect="1" noMove="1" noResize="1" noEditPoints="1" noAdjustHandles="1" noChangeArrowheads="1" noChangeShapeType="1" noTextEdit="1"/>
              </p:cNvSpPr>
              <p:nvPr/>
            </p:nvSpPr>
            <p:spPr>
              <a:xfrm>
                <a:off x="9593167" y="2212114"/>
                <a:ext cx="2273301" cy="698678"/>
              </a:xfrm>
              <a:prstGeom prst="rect">
                <a:avLst/>
              </a:prstGeom>
              <a:blipFill>
                <a:blip r:embed="rId10"/>
                <a:stretch>
                  <a:fillRect t="-5263" b="-12281"/>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Tree>
    <p:extLst>
      <p:ext uri="{BB962C8B-B14F-4D97-AF65-F5344CB8AC3E}">
        <p14:creationId xmlns:p14="http://schemas.microsoft.com/office/powerpoint/2010/main" val="75224935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81A33E-E4B6-6B0F-8233-EE14AF35A258}"/>
              </a:ext>
            </a:extLst>
          </p:cNvPr>
          <p:cNvSpPr>
            <a:spLocks noGrp="1"/>
          </p:cNvSpPr>
          <p:nvPr>
            <p:ph type="body" sz="quarter" idx="11"/>
          </p:nvPr>
        </p:nvSpPr>
        <p:spPr>
          <a:xfrm>
            <a:off x="1431621" y="1371470"/>
            <a:ext cx="4984447" cy="4961284"/>
          </a:xfrm>
        </p:spPr>
        <p:txBody>
          <a:bodyPr/>
          <a:lstStyle/>
          <a:p>
            <a:pPr marL="228600" indent="-228600"/>
            <a:r>
              <a:rPr lang="en-US" dirty="0"/>
              <a:t>Some – but not all – grain boundaries are statistically significantly enriched in Au (deficient in Pt).</a:t>
            </a:r>
          </a:p>
          <a:p>
            <a:pPr marL="228600" indent="-228600"/>
            <a:r>
              <a:rPr lang="en-US" dirty="0"/>
              <a:t>At the same level of significance, most of the grain interiors show many clusters of both types (Au enriched and Au deficient).</a:t>
            </a:r>
          </a:p>
          <a:p>
            <a:pPr marL="228600" indent="-228600"/>
            <a:r>
              <a:rPr lang="en-US" dirty="0"/>
              <a:t>We may also want to use other approaches to identify which types of grain boundaries tend to show Au enrichment, but those techniques are beyond the scope of this tutorial.</a:t>
            </a:r>
          </a:p>
        </p:txBody>
      </p:sp>
      <p:sp>
        <p:nvSpPr>
          <p:cNvPr id="3" name="Slide Number Placeholder 2">
            <a:extLst>
              <a:ext uri="{FF2B5EF4-FFF2-40B4-BE49-F238E27FC236}">
                <a16:creationId xmlns:a16="http://schemas.microsoft.com/office/drawing/2014/main" id="{75E014F9-9740-2519-20EC-AB4246018417}"/>
              </a:ext>
            </a:extLst>
          </p:cNvPr>
          <p:cNvSpPr>
            <a:spLocks noGrp="1"/>
          </p:cNvSpPr>
          <p:nvPr>
            <p:ph type="sldNum" sz="quarter" idx="14"/>
          </p:nvPr>
        </p:nvSpPr>
        <p:spPr/>
        <p:txBody>
          <a:bodyPr/>
          <a:lstStyle/>
          <a:p>
            <a:fld id="{86CB4B4D-7CA3-9044-876B-883B54F8677D}" type="slidenum">
              <a:rPr lang="en-US" smtClean="0"/>
              <a:pPr/>
              <a:t>24</a:t>
            </a:fld>
            <a:endParaRPr lang="en-US" dirty="0"/>
          </a:p>
        </p:txBody>
      </p:sp>
      <p:sp>
        <p:nvSpPr>
          <p:cNvPr id="4" name="Text Placeholder 3">
            <a:extLst>
              <a:ext uri="{FF2B5EF4-FFF2-40B4-BE49-F238E27FC236}">
                <a16:creationId xmlns:a16="http://schemas.microsoft.com/office/drawing/2014/main" id="{8B6ABAD0-AB5F-96C0-2619-919E775CB42F}"/>
              </a:ext>
            </a:extLst>
          </p:cNvPr>
          <p:cNvSpPr>
            <a:spLocks noGrp="1"/>
          </p:cNvSpPr>
          <p:nvPr>
            <p:ph type="body" sz="quarter" idx="12"/>
          </p:nvPr>
        </p:nvSpPr>
        <p:spPr/>
        <p:txBody>
          <a:bodyPr/>
          <a:lstStyle/>
          <a:p>
            <a:r>
              <a:rPr lang="en-US" dirty="0"/>
              <a:t>Conclusions (for this sample &amp; region) </a:t>
            </a:r>
          </a:p>
        </p:txBody>
      </p:sp>
      <p:pic>
        <p:nvPicPr>
          <p:cNvPr id="7" name="Picture 6" descr="A close up of a grey surface&#10;&#10;AI-generated content may be incorrect.">
            <a:extLst>
              <a:ext uri="{FF2B5EF4-FFF2-40B4-BE49-F238E27FC236}">
                <a16:creationId xmlns:a16="http://schemas.microsoft.com/office/drawing/2014/main" id="{208774EB-5BC2-7FE0-B74F-0969A5021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400" y="1371470"/>
            <a:ext cx="4984446" cy="4984446"/>
          </a:xfrm>
          <a:prstGeom prst="rect">
            <a:avLst/>
          </a:prstGeom>
        </p:spPr>
      </p:pic>
    </p:spTree>
    <p:extLst>
      <p:ext uri="{BB962C8B-B14F-4D97-AF65-F5344CB8AC3E}">
        <p14:creationId xmlns:p14="http://schemas.microsoft.com/office/powerpoint/2010/main" val="104950581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6A2C347D-57F8-3B33-4B28-7AF5F42FEB37}"/>
                  </a:ext>
                </a:extLst>
              </p:cNvPr>
              <p:cNvSpPr>
                <a:spLocks noGrp="1"/>
              </p:cNvSpPr>
              <p:nvPr>
                <p:ph type="body" sz="quarter" idx="11"/>
              </p:nvPr>
            </p:nvSpPr>
            <p:spPr>
              <a:xfrm>
                <a:off x="1431621" y="1371470"/>
                <a:ext cx="10436225" cy="4961284"/>
              </a:xfrm>
            </p:spPr>
            <p:txBody>
              <a:bodyPr/>
              <a:lstStyle/>
              <a:p>
                <a:r>
                  <a:rPr lang="en-US" dirty="0">
                    <a:solidFill>
                      <a:schemeClr val="accent5"/>
                    </a:solidFill>
                    <a:hlinkClick r:id="rId2">
                      <a:extLst>
                        <a:ext uri="{A12FA001-AC4F-418D-AE19-62706E023703}">
                          <ahyp:hlinkClr xmlns:ahyp="http://schemas.microsoft.com/office/drawing/2018/hyperlinkcolor" val="tx"/>
                        </a:ext>
                      </a:extLst>
                    </a:hlinkClick>
                  </a:rPr>
                  <a:t>“Application of the quadrat counts method to the analysis of the spatial breakdown spots pattern in metal gate/MgO/</a:t>
                </a:r>
                <a:r>
                  <a:rPr lang="en-US" dirty="0" err="1">
                    <a:solidFill>
                      <a:schemeClr val="accent5"/>
                    </a:solidFill>
                    <a:hlinkClick r:id="rId2">
                      <a:extLst>
                        <a:ext uri="{A12FA001-AC4F-418D-AE19-62706E023703}">
                          <ahyp:hlinkClr xmlns:ahyp="http://schemas.microsoft.com/office/drawing/2018/hyperlinkcolor" val="tx"/>
                        </a:ext>
                      </a:extLst>
                    </a:hlinkClick>
                  </a:rPr>
                  <a:t>InP</a:t>
                </a:r>
                <a:r>
                  <a:rPr lang="en-US" dirty="0">
                    <a:solidFill>
                      <a:schemeClr val="accent5"/>
                    </a:solidFill>
                    <a:hlinkClick r:id="rId2">
                      <a:extLst>
                        <a:ext uri="{A12FA001-AC4F-418D-AE19-62706E023703}">
                          <ahyp:hlinkClr xmlns:ahyp="http://schemas.microsoft.com/office/drawing/2018/hyperlinkcolor" val="tx"/>
                        </a:ext>
                      </a:extLst>
                    </a:hlinkClick>
                  </a:rPr>
                  <a:t> structures,” Miranda, O’Connor &amp; Hurley, Microelectronic Engineering 88(4), 2011, 10.1016/j.mee.2010.07.024</a:t>
                </a:r>
                <a:endParaRPr lang="en-US" dirty="0">
                  <a:solidFill>
                    <a:schemeClr val="accent5"/>
                  </a:solidFill>
                </a:endParaRPr>
              </a:p>
              <a:p>
                <a:r>
                  <a:rPr lang="en-US" dirty="0">
                    <a:solidFill>
                      <a:schemeClr val="accent5"/>
                    </a:solidFill>
                    <a:hlinkClick r:id="rId3">
                      <a:extLst>
                        <a:ext uri="{A12FA001-AC4F-418D-AE19-62706E023703}">
                          <ahyp:hlinkClr xmlns:ahyp="http://schemas.microsoft.com/office/drawing/2018/hyperlinkcolor" val="tx"/>
                        </a:ext>
                      </a:extLst>
                    </a:hlinkClick>
                  </a:rPr>
                  <a:t>“Spatial statistics of pitting corrosion patterning: Quadrat counts and the non-homogeneous Poisson process,” López De La Cruz &amp; Gutiérrez, Corrosion Science 50(5), 2008, 10.1016/j.corsci.2008.01.003</a:t>
                </a:r>
                <a:endParaRPr lang="en-US" dirty="0">
                  <a:solidFill>
                    <a:schemeClr val="accent5"/>
                  </a:solidFill>
                </a:endParaRPr>
              </a:p>
              <a:p>
                <a:r>
                  <a:rPr lang="en-US" dirty="0">
                    <a:solidFill>
                      <a:schemeClr val="accent5"/>
                    </a:solidFill>
                    <a:hlinkClick r:id="rId4">
                      <a:extLst>
                        <a:ext uri="{A12FA001-AC4F-418D-AE19-62706E023703}">
                          <ahyp:hlinkClr xmlns:ahyp="http://schemas.microsoft.com/office/drawing/2018/hyperlinkcolor" val="tx"/>
                        </a:ext>
                      </a:extLst>
                    </a:hlinkClick>
                  </a:rPr>
                  <a:t>“Correlating local chemical and structural order using Geographic Information Systems-based spatial statistics,” Xu, Kumar &amp; LeBeau, Ultramicroscopy 243, 2023, 10.1016/j.ultramic.2022.113642</a:t>
                </a:r>
                <a:endParaRPr lang="en-US" dirty="0">
                  <a:solidFill>
                    <a:schemeClr val="accent5"/>
                  </a:solidFill>
                </a:endParaRPr>
              </a:p>
              <a:p>
                <a:r>
                  <a:rPr lang="en-US" dirty="0">
                    <a:solidFill>
                      <a:schemeClr val="accent5"/>
                    </a:solidFill>
                    <a:hlinkClick r:id="rId5">
                      <a:extLst>
                        <a:ext uri="{A12FA001-AC4F-418D-AE19-62706E023703}">
                          <ahyp:hlinkClr xmlns:ahyp="http://schemas.microsoft.com/office/drawing/2018/hyperlinkcolor" val="tx"/>
                        </a:ext>
                      </a:extLst>
                    </a:hlinkClick>
                  </a:rPr>
                  <a:t>“</a:t>
                </a:r>
                <a:r>
                  <a:rPr lang="en-US" dirty="0" err="1">
                    <a:solidFill>
                      <a:schemeClr val="accent5"/>
                    </a:solidFill>
                    <a:hlinkClick r:id="rId5">
                      <a:extLst>
                        <a:ext uri="{A12FA001-AC4F-418D-AE19-62706E023703}">
                          <ahyp:hlinkClr xmlns:ahyp="http://schemas.microsoft.com/office/drawing/2018/hyperlinkcolor" val="tx"/>
                        </a:ext>
                      </a:extLst>
                    </a:hlinkClick>
                  </a:rPr>
                  <a:t>Characterisation</a:t>
                </a:r>
                <a:r>
                  <a:rPr lang="en-US" dirty="0">
                    <a:solidFill>
                      <a:schemeClr val="accent5"/>
                    </a:solidFill>
                    <a:hlinkClick r:id="rId5">
                      <a:extLst>
                        <a:ext uri="{A12FA001-AC4F-418D-AE19-62706E023703}">
                          <ahyp:hlinkClr xmlns:ahyp="http://schemas.microsoft.com/office/drawing/2018/hyperlinkcolor" val="tx"/>
                        </a:ext>
                      </a:extLst>
                    </a:hlinkClick>
                  </a:rPr>
                  <a:t> of heterogeneity and spatial autocorrelation in phase separating mixtures using Moran’s </a:t>
                </a:r>
                <a14:m>
                  <m:oMath xmlns:m="http://schemas.openxmlformats.org/officeDocument/2006/math">
                    <m:r>
                      <a:rPr lang="en-US" i="1" dirty="0" smtClean="0">
                        <a:solidFill>
                          <a:schemeClr val="accent5"/>
                        </a:solidFill>
                        <a:latin typeface="Cambria Math" panose="02040503050406030204" pitchFamily="18" charset="0"/>
                        <a:hlinkClick r:id="rId5">
                          <a:extLst>
                            <a:ext uri="{A12FA001-AC4F-418D-AE19-62706E023703}">
                              <ahyp:hlinkClr xmlns:ahyp="http://schemas.microsoft.com/office/drawing/2018/hyperlinkcolor" val="tx"/>
                            </a:ext>
                          </a:extLst>
                        </a:hlinkClick>
                      </a:rPr>
                      <m:t>𝐼</m:t>
                    </m:r>
                  </m:oMath>
                </a14:m>
                <a:r>
                  <a:rPr lang="en-US" dirty="0">
                    <a:solidFill>
                      <a:schemeClr val="accent5"/>
                    </a:solidFill>
                    <a:hlinkClick r:id="rId5">
                      <a:extLst>
                        <a:ext uri="{A12FA001-AC4F-418D-AE19-62706E023703}">
                          <ahyp:hlinkClr xmlns:ahyp="http://schemas.microsoft.com/office/drawing/2018/hyperlinkcolor" val="tx"/>
                        </a:ext>
                      </a:extLst>
                    </a:hlinkClick>
                  </a:rPr>
                  <a:t>,” Thompson, </a:t>
                </a:r>
                <a:r>
                  <a:rPr lang="en-US" dirty="0" err="1">
                    <a:solidFill>
                      <a:schemeClr val="accent5"/>
                    </a:solidFill>
                    <a:hlinkClick r:id="rId5">
                      <a:extLst>
                        <a:ext uri="{A12FA001-AC4F-418D-AE19-62706E023703}">
                          <ahyp:hlinkClr xmlns:ahyp="http://schemas.microsoft.com/office/drawing/2018/hyperlinkcolor" val="tx"/>
                        </a:ext>
                      </a:extLst>
                    </a:hlinkClick>
                  </a:rPr>
                  <a:t>Saveyn</a:t>
                </a:r>
                <a:r>
                  <a:rPr lang="en-US" dirty="0">
                    <a:solidFill>
                      <a:schemeClr val="accent5"/>
                    </a:solidFill>
                    <a:hlinkClick r:id="rId5">
                      <a:extLst>
                        <a:ext uri="{A12FA001-AC4F-418D-AE19-62706E023703}">
                          <ahyp:hlinkClr xmlns:ahyp="http://schemas.microsoft.com/office/drawing/2018/hyperlinkcolor" val="tx"/>
                        </a:ext>
                      </a:extLst>
                    </a:hlinkClick>
                  </a:rPr>
                  <a:t>, </a:t>
                </a:r>
                <a:r>
                  <a:rPr lang="en-US" dirty="0" err="1">
                    <a:solidFill>
                      <a:schemeClr val="accent5"/>
                    </a:solidFill>
                    <a:hlinkClick r:id="rId5">
                      <a:extLst>
                        <a:ext uri="{A12FA001-AC4F-418D-AE19-62706E023703}">
                          <ahyp:hlinkClr xmlns:ahyp="http://schemas.microsoft.com/office/drawing/2018/hyperlinkcolor" val="tx"/>
                        </a:ext>
                      </a:extLst>
                    </a:hlinkClick>
                  </a:rPr>
                  <a:t>Declercq</a:t>
                </a:r>
                <a:r>
                  <a:rPr lang="en-US" dirty="0">
                    <a:solidFill>
                      <a:schemeClr val="accent5"/>
                    </a:solidFill>
                    <a:hlinkClick r:id="rId5">
                      <a:extLst>
                        <a:ext uri="{A12FA001-AC4F-418D-AE19-62706E023703}">
                          <ahyp:hlinkClr xmlns:ahyp="http://schemas.microsoft.com/office/drawing/2018/hyperlinkcolor" val="tx"/>
                        </a:ext>
                      </a:extLst>
                    </a:hlinkClick>
                  </a:rPr>
                  <a:t>, et al., Journal of Colloid and Interface Science 513, 2018, 10.1016/j.jcis.2017.10.115</a:t>
                </a:r>
                <a:endParaRPr lang="en-US" dirty="0">
                  <a:solidFill>
                    <a:schemeClr val="accent5"/>
                  </a:solidFill>
                </a:endParaRPr>
              </a:p>
            </p:txBody>
          </p:sp>
        </mc:Choice>
        <mc:Fallback xmlns="">
          <p:sp>
            <p:nvSpPr>
              <p:cNvPr id="2" name="Text Placeholder 1">
                <a:extLst>
                  <a:ext uri="{FF2B5EF4-FFF2-40B4-BE49-F238E27FC236}">
                    <a16:creationId xmlns:a16="http://schemas.microsoft.com/office/drawing/2014/main" id="{6A2C347D-57F8-3B33-4B28-7AF5F42FEB37}"/>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6"/>
                <a:stretch>
                  <a:fillRect l="-1051" t="-73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AB75E1D-8D36-0224-8499-1EE7BCB0C93C}"/>
              </a:ext>
            </a:extLst>
          </p:cNvPr>
          <p:cNvSpPr>
            <a:spLocks noGrp="1"/>
          </p:cNvSpPr>
          <p:nvPr>
            <p:ph type="sldNum" sz="quarter" idx="14"/>
          </p:nvPr>
        </p:nvSpPr>
        <p:spPr/>
        <p:txBody>
          <a:bodyPr/>
          <a:lstStyle/>
          <a:p>
            <a:fld id="{86CB4B4D-7CA3-9044-876B-883B54F8677D}" type="slidenum">
              <a:rPr lang="en-US" smtClean="0"/>
              <a:pPr/>
              <a:t>25</a:t>
            </a:fld>
            <a:endParaRPr lang="en-US" dirty="0"/>
          </a:p>
        </p:txBody>
      </p:sp>
      <p:sp>
        <p:nvSpPr>
          <p:cNvPr id="4" name="Text Placeholder 3">
            <a:extLst>
              <a:ext uri="{FF2B5EF4-FFF2-40B4-BE49-F238E27FC236}">
                <a16:creationId xmlns:a16="http://schemas.microsoft.com/office/drawing/2014/main" id="{72497104-4BB8-A4F4-AF32-CF7FCD6FD6E2}"/>
              </a:ext>
            </a:extLst>
          </p:cNvPr>
          <p:cNvSpPr>
            <a:spLocks noGrp="1"/>
          </p:cNvSpPr>
          <p:nvPr>
            <p:ph type="body" sz="quarter" idx="12"/>
          </p:nvPr>
        </p:nvSpPr>
        <p:spPr/>
        <p:txBody>
          <a:bodyPr/>
          <a:lstStyle/>
          <a:p>
            <a:r>
              <a:rPr lang="en-US" dirty="0"/>
              <a:t>Published examples from MSE &amp; ChE</a:t>
            </a:r>
          </a:p>
        </p:txBody>
      </p:sp>
    </p:spTree>
    <p:extLst>
      <p:ext uri="{BB962C8B-B14F-4D97-AF65-F5344CB8AC3E}">
        <p14:creationId xmlns:p14="http://schemas.microsoft.com/office/powerpoint/2010/main" val="379760010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4082F5B-7882-50F4-6E9E-C984953BD56B}"/>
              </a:ext>
            </a:extLst>
          </p:cNvPr>
          <p:cNvSpPr>
            <a:spLocks noGrp="1"/>
          </p:cNvSpPr>
          <p:nvPr>
            <p:ph type="body" sz="quarter" idx="10"/>
          </p:nvPr>
        </p:nvSpPr>
        <p:spPr>
          <a:xfrm>
            <a:off x="0" y="3044825"/>
            <a:ext cx="12191999" cy="768350"/>
          </a:xfrm>
        </p:spPr>
        <p:txBody>
          <a:bodyPr/>
          <a:lstStyle/>
          <a:p>
            <a:r>
              <a:rPr lang="en-US" dirty="0"/>
              <a:t>Python code is available at:</a:t>
            </a:r>
          </a:p>
          <a:p>
            <a:r>
              <a:rPr lang="en-US" sz="2400" b="1" dirty="0">
                <a:solidFill>
                  <a:schemeClr val="accent5"/>
                </a:solidFill>
                <a:hlinkClick r:id="rId2">
                  <a:extLst>
                    <a:ext uri="{A12FA001-AC4F-418D-AE19-62706E023703}">
                      <ahyp:hlinkClr xmlns:ahyp="http://schemas.microsoft.com/office/drawing/2018/hyperlinkcolor" val="tx"/>
                    </a:ext>
                  </a:extLst>
                </a:hlinkClick>
              </a:rPr>
              <a:t>https://github.com/realitychemist/data_analysis_scripts/blob/main/edxs_spatial.py</a:t>
            </a:r>
            <a:endParaRPr lang="en-US" sz="2400" b="1" dirty="0">
              <a:solidFill>
                <a:schemeClr val="accent5"/>
              </a:solidFill>
            </a:endParaRPr>
          </a:p>
        </p:txBody>
      </p:sp>
      <p:sp>
        <p:nvSpPr>
          <p:cNvPr id="3" name="Slide Number Placeholder 2">
            <a:extLst>
              <a:ext uri="{FF2B5EF4-FFF2-40B4-BE49-F238E27FC236}">
                <a16:creationId xmlns:a16="http://schemas.microsoft.com/office/drawing/2014/main" id="{2195995B-6A5A-7D42-98DE-8C1A847E0218}"/>
              </a:ext>
            </a:extLst>
          </p:cNvPr>
          <p:cNvSpPr>
            <a:spLocks noGrp="1"/>
          </p:cNvSpPr>
          <p:nvPr>
            <p:ph type="sldNum" sz="quarter" idx="4294967295"/>
          </p:nvPr>
        </p:nvSpPr>
        <p:spPr>
          <a:xfrm>
            <a:off x="0" y="6423025"/>
            <a:ext cx="350838" cy="338138"/>
          </a:xfrm>
        </p:spPr>
        <p:txBody>
          <a:bodyPr/>
          <a:lstStyle/>
          <a:p>
            <a:fld id="{86CB4B4D-7CA3-9044-876B-883B54F8677D}" type="slidenum">
              <a:rPr lang="en-US" smtClean="0"/>
              <a:pPr/>
              <a:t>26</a:t>
            </a:fld>
            <a:endParaRPr lang="en-US" dirty="0"/>
          </a:p>
        </p:txBody>
      </p:sp>
    </p:spTree>
    <p:extLst>
      <p:ext uri="{BB962C8B-B14F-4D97-AF65-F5344CB8AC3E}">
        <p14:creationId xmlns:p14="http://schemas.microsoft.com/office/powerpoint/2010/main" val="200741606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E7A078-475A-575D-53BA-41131A3113F1}"/>
              </a:ext>
            </a:extLst>
          </p:cNvPr>
          <p:cNvSpPr>
            <a:spLocks noGrp="1"/>
          </p:cNvSpPr>
          <p:nvPr>
            <p:ph type="body" sz="quarter" idx="11"/>
          </p:nvPr>
        </p:nvSpPr>
        <p:spPr>
          <a:xfrm>
            <a:off x="1431621" y="1371470"/>
            <a:ext cx="10436225" cy="4961284"/>
          </a:xfrm>
        </p:spPr>
        <p:txBody>
          <a:bodyPr/>
          <a:lstStyle/>
          <a:p>
            <a:pPr marL="233363" indent="-233363"/>
            <a:r>
              <a:rPr lang="en-US" dirty="0"/>
              <a:t>Analyzing spatial data – even using formal statistical methods – is not a rote mechanical process: each dataset should be treated as unique, and the </a:t>
            </a:r>
            <a:r>
              <a:rPr lang="en-US" i="1" dirty="0"/>
              <a:t>meaning</a:t>
            </a:r>
            <a:r>
              <a:rPr lang="en-US" dirty="0"/>
              <a:t> of each analysis should be carefully considered.</a:t>
            </a:r>
          </a:p>
          <a:p>
            <a:pPr marL="233363" indent="-233363"/>
            <a:r>
              <a:rPr lang="en-US" dirty="0"/>
              <a:t>Consider these two event datasets:</a:t>
            </a:r>
          </a:p>
          <a:p>
            <a:pPr marL="233363" indent="-233363"/>
            <a:r>
              <a:rPr lang="en-US" dirty="0"/>
              <a:t>Both of these datasets exhibit </a:t>
            </a:r>
            <a:r>
              <a:rPr lang="en-US" i="1" dirty="0"/>
              <a:t>overdispersion</a:t>
            </a:r>
            <a:br>
              <a:rPr lang="en-US" i="1" dirty="0"/>
            </a:br>
            <a:r>
              <a:rPr lang="en-US" dirty="0"/>
              <a:t>– the variance is higher than would be</a:t>
            </a:r>
            <a:br>
              <a:rPr lang="en-US" dirty="0"/>
            </a:br>
            <a:r>
              <a:rPr lang="en-US" dirty="0"/>
              <a:t>expected at “random” – however the </a:t>
            </a:r>
            <a:r>
              <a:rPr lang="en-US" i="1" dirty="0"/>
              <a:t>form</a:t>
            </a:r>
            <a:br>
              <a:rPr lang="en-US" i="1" dirty="0"/>
            </a:br>
            <a:r>
              <a:rPr lang="en-US" dirty="0"/>
              <a:t>of overdispersion is very different, and</a:t>
            </a:r>
            <a:br>
              <a:rPr lang="en-US" dirty="0"/>
            </a:br>
            <a:r>
              <a:rPr lang="en-US" dirty="0"/>
              <a:t>likely arises from a different physical</a:t>
            </a:r>
            <a:br>
              <a:rPr lang="en-US" dirty="0"/>
            </a:br>
            <a:r>
              <a:rPr lang="en-US" dirty="0"/>
              <a:t>mechanism (which may be related to the</a:t>
            </a:r>
            <a:br>
              <a:rPr lang="en-US" dirty="0"/>
            </a:br>
            <a:r>
              <a:rPr lang="en-US" dirty="0"/>
              <a:t>elemental distribution in the sample, but</a:t>
            </a:r>
            <a:br>
              <a:rPr lang="en-US" dirty="0"/>
            </a:br>
            <a:r>
              <a:rPr lang="en-US" dirty="0"/>
              <a:t>may also be related to, e.g., thickness</a:t>
            </a:r>
            <a:br>
              <a:rPr lang="en-US" dirty="0"/>
            </a:br>
            <a:r>
              <a:rPr lang="en-US" dirty="0"/>
              <a:t>or orientation in the microscope).</a:t>
            </a:r>
          </a:p>
        </p:txBody>
      </p:sp>
      <p:sp>
        <p:nvSpPr>
          <p:cNvPr id="3" name="Slide Number Placeholder 2">
            <a:extLst>
              <a:ext uri="{FF2B5EF4-FFF2-40B4-BE49-F238E27FC236}">
                <a16:creationId xmlns:a16="http://schemas.microsoft.com/office/drawing/2014/main" id="{EFBFD475-FC50-87ED-A9C0-6821C58C830A}"/>
              </a:ext>
            </a:extLst>
          </p:cNvPr>
          <p:cNvSpPr>
            <a:spLocks noGrp="1"/>
          </p:cNvSpPr>
          <p:nvPr>
            <p:ph type="sldNum" sz="quarter" idx="14"/>
          </p:nvPr>
        </p:nvSpPr>
        <p:spPr/>
        <p:txBody>
          <a:bodyPr/>
          <a:lstStyle/>
          <a:p>
            <a:fld id="{86CB4B4D-7CA3-9044-876B-883B54F8677D}" type="slidenum">
              <a:rPr lang="en-US" smtClean="0"/>
              <a:pPr/>
              <a:t>3</a:t>
            </a:fld>
            <a:endParaRPr lang="en-US" dirty="0"/>
          </a:p>
        </p:txBody>
      </p:sp>
      <p:sp>
        <p:nvSpPr>
          <p:cNvPr id="4" name="Text Placeholder 3">
            <a:extLst>
              <a:ext uri="{FF2B5EF4-FFF2-40B4-BE49-F238E27FC236}">
                <a16:creationId xmlns:a16="http://schemas.microsoft.com/office/drawing/2014/main" id="{346621DE-481C-B33B-3E33-0EF4045671CE}"/>
              </a:ext>
            </a:extLst>
          </p:cNvPr>
          <p:cNvSpPr>
            <a:spLocks noGrp="1"/>
          </p:cNvSpPr>
          <p:nvPr>
            <p:ph type="body" sz="quarter" idx="12"/>
          </p:nvPr>
        </p:nvSpPr>
        <p:spPr/>
        <p:txBody>
          <a:bodyPr/>
          <a:lstStyle/>
          <a:p>
            <a:r>
              <a:rPr lang="en-US" dirty="0"/>
              <a:t>A Note about Spatial Data Analysis</a:t>
            </a:r>
          </a:p>
        </p:txBody>
      </p:sp>
      <p:sp>
        <p:nvSpPr>
          <p:cNvPr id="6" name="Rectangle 5">
            <a:extLst>
              <a:ext uri="{FF2B5EF4-FFF2-40B4-BE49-F238E27FC236}">
                <a16:creationId xmlns:a16="http://schemas.microsoft.com/office/drawing/2014/main" id="{753C8B93-0B0D-BF24-CBD6-E480F0C6F1D1}"/>
              </a:ext>
            </a:extLst>
          </p:cNvPr>
          <p:cNvSpPr>
            <a:spLocks noGrp="1" noRot="1" noMove="1" noResize="1" noEditPoints="1" noAdjustHandles="1" noChangeArrowheads="1" noChangeShapeType="1"/>
          </p:cNvSpPr>
          <p:nvPr/>
        </p:nvSpPr>
        <p:spPr>
          <a:xfrm>
            <a:off x="6776720" y="2499360"/>
            <a:ext cx="1889760" cy="3833394"/>
          </a:xfrm>
          <a:prstGeom prst="rect">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Rectangle 8">
            <a:extLst>
              <a:ext uri="{FF2B5EF4-FFF2-40B4-BE49-F238E27FC236}">
                <a16:creationId xmlns:a16="http://schemas.microsoft.com/office/drawing/2014/main" id="{B5280846-46BE-64AA-BEA1-7E3A0D702E31}"/>
              </a:ext>
            </a:extLst>
          </p:cNvPr>
          <p:cNvSpPr>
            <a:spLocks noGrp="1" noRot="1" noMove="1" noResize="1" noEditPoints="1" noAdjustHandles="1" noChangeArrowheads="1" noChangeShapeType="1"/>
          </p:cNvSpPr>
          <p:nvPr/>
        </p:nvSpPr>
        <p:spPr>
          <a:xfrm>
            <a:off x="9312123" y="2499360"/>
            <a:ext cx="1889760" cy="3833394"/>
          </a:xfrm>
          <a:prstGeom prst="rect">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Flowchart: Summing Junction 9">
            <a:extLst>
              <a:ext uri="{FF2B5EF4-FFF2-40B4-BE49-F238E27FC236}">
                <a16:creationId xmlns:a16="http://schemas.microsoft.com/office/drawing/2014/main" id="{C10CDB12-EC24-257E-39B8-9A56A06B9238}"/>
              </a:ext>
            </a:extLst>
          </p:cNvPr>
          <p:cNvSpPr/>
          <p:nvPr/>
        </p:nvSpPr>
        <p:spPr>
          <a:xfrm>
            <a:off x="6959600" y="252984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3" name="Flowchart: Summing Junction 12">
            <a:extLst>
              <a:ext uri="{FF2B5EF4-FFF2-40B4-BE49-F238E27FC236}">
                <a16:creationId xmlns:a16="http://schemas.microsoft.com/office/drawing/2014/main" id="{03E42BD1-C9FE-67F6-194A-434B4F7F7B11}"/>
              </a:ext>
            </a:extLst>
          </p:cNvPr>
          <p:cNvSpPr/>
          <p:nvPr/>
        </p:nvSpPr>
        <p:spPr>
          <a:xfrm>
            <a:off x="6990080" y="2841257"/>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4" name="Flowchart: Summing Junction 13">
            <a:extLst>
              <a:ext uri="{FF2B5EF4-FFF2-40B4-BE49-F238E27FC236}">
                <a16:creationId xmlns:a16="http://schemas.microsoft.com/office/drawing/2014/main" id="{C379A3F0-B7A4-5F31-BB84-9AAA9F8C3E73}"/>
              </a:ext>
            </a:extLst>
          </p:cNvPr>
          <p:cNvSpPr/>
          <p:nvPr/>
        </p:nvSpPr>
        <p:spPr>
          <a:xfrm>
            <a:off x="7386320" y="273455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Flowchart: Summing Junction 14">
            <a:extLst>
              <a:ext uri="{FF2B5EF4-FFF2-40B4-BE49-F238E27FC236}">
                <a16:creationId xmlns:a16="http://schemas.microsoft.com/office/drawing/2014/main" id="{BE638646-284A-3736-D31E-3A5709E3EFB4}"/>
              </a:ext>
            </a:extLst>
          </p:cNvPr>
          <p:cNvSpPr/>
          <p:nvPr/>
        </p:nvSpPr>
        <p:spPr>
          <a:xfrm>
            <a:off x="7366000" y="303780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Flowchart: Summing Junction 15">
            <a:extLst>
              <a:ext uri="{FF2B5EF4-FFF2-40B4-BE49-F238E27FC236}">
                <a16:creationId xmlns:a16="http://schemas.microsoft.com/office/drawing/2014/main" id="{63C2B6AF-AC4E-1D98-0CC2-00D434E98946}"/>
              </a:ext>
            </a:extLst>
          </p:cNvPr>
          <p:cNvSpPr/>
          <p:nvPr/>
        </p:nvSpPr>
        <p:spPr>
          <a:xfrm>
            <a:off x="8046720" y="281432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Flowchart: Summing Junction 16">
            <a:extLst>
              <a:ext uri="{FF2B5EF4-FFF2-40B4-BE49-F238E27FC236}">
                <a16:creationId xmlns:a16="http://schemas.microsoft.com/office/drawing/2014/main" id="{DADC7858-563F-FBEB-8387-4397DE47FBD4}"/>
              </a:ext>
            </a:extLst>
          </p:cNvPr>
          <p:cNvSpPr/>
          <p:nvPr/>
        </p:nvSpPr>
        <p:spPr>
          <a:xfrm>
            <a:off x="7315200" y="3564641"/>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8" name="Flowchart: Summing Junction 17">
            <a:extLst>
              <a:ext uri="{FF2B5EF4-FFF2-40B4-BE49-F238E27FC236}">
                <a16:creationId xmlns:a16="http://schemas.microsoft.com/office/drawing/2014/main" id="{C971248E-196E-06E6-05EB-F98F80A36CD5}"/>
              </a:ext>
            </a:extLst>
          </p:cNvPr>
          <p:cNvSpPr/>
          <p:nvPr/>
        </p:nvSpPr>
        <p:spPr>
          <a:xfrm>
            <a:off x="8016240" y="318058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9" name="Flowchart: Summing Junction 18">
            <a:extLst>
              <a:ext uri="{FF2B5EF4-FFF2-40B4-BE49-F238E27FC236}">
                <a16:creationId xmlns:a16="http://schemas.microsoft.com/office/drawing/2014/main" id="{F1F68E53-FD04-F4E2-D1D8-16E3F40B2409}"/>
              </a:ext>
            </a:extLst>
          </p:cNvPr>
          <p:cNvSpPr/>
          <p:nvPr/>
        </p:nvSpPr>
        <p:spPr>
          <a:xfrm>
            <a:off x="7813040" y="2768348"/>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0" name="Flowchart: Summing Junction 19">
            <a:extLst>
              <a:ext uri="{FF2B5EF4-FFF2-40B4-BE49-F238E27FC236}">
                <a16:creationId xmlns:a16="http://schemas.microsoft.com/office/drawing/2014/main" id="{F4FFB4AC-92E5-5D36-86D7-97A9402C7C70}"/>
              </a:ext>
            </a:extLst>
          </p:cNvPr>
          <p:cNvSpPr/>
          <p:nvPr/>
        </p:nvSpPr>
        <p:spPr>
          <a:xfrm>
            <a:off x="8326120" y="253135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1" name="Flowchart: Summing Junction 20">
            <a:extLst>
              <a:ext uri="{FF2B5EF4-FFF2-40B4-BE49-F238E27FC236}">
                <a16:creationId xmlns:a16="http://schemas.microsoft.com/office/drawing/2014/main" id="{6EA7ADC8-ED04-345B-D70A-898DFB694AD8}"/>
              </a:ext>
            </a:extLst>
          </p:cNvPr>
          <p:cNvSpPr/>
          <p:nvPr/>
        </p:nvSpPr>
        <p:spPr>
          <a:xfrm>
            <a:off x="7650480" y="363728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Flowchart: Summing Junction 21">
            <a:extLst>
              <a:ext uri="{FF2B5EF4-FFF2-40B4-BE49-F238E27FC236}">
                <a16:creationId xmlns:a16="http://schemas.microsoft.com/office/drawing/2014/main" id="{634E57CD-F071-003F-D4B6-2EBFC1F3C336}"/>
              </a:ext>
            </a:extLst>
          </p:cNvPr>
          <p:cNvSpPr/>
          <p:nvPr/>
        </p:nvSpPr>
        <p:spPr>
          <a:xfrm>
            <a:off x="6959600" y="579120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3" name="Flowchart: Summing Junction 22">
            <a:extLst>
              <a:ext uri="{FF2B5EF4-FFF2-40B4-BE49-F238E27FC236}">
                <a16:creationId xmlns:a16="http://schemas.microsoft.com/office/drawing/2014/main" id="{207A2E83-6C94-8968-0955-AC1CD0B22F0A}"/>
              </a:ext>
            </a:extLst>
          </p:cNvPr>
          <p:cNvSpPr/>
          <p:nvPr/>
        </p:nvSpPr>
        <p:spPr>
          <a:xfrm>
            <a:off x="7112000" y="268224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4" name="Flowchart: Summing Junction 23">
            <a:extLst>
              <a:ext uri="{FF2B5EF4-FFF2-40B4-BE49-F238E27FC236}">
                <a16:creationId xmlns:a16="http://schemas.microsoft.com/office/drawing/2014/main" id="{0E923C10-8E35-4112-5BD5-3060DE6074D2}"/>
              </a:ext>
            </a:extLst>
          </p:cNvPr>
          <p:cNvSpPr/>
          <p:nvPr/>
        </p:nvSpPr>
        <p:spPr>
          <a:xfrm>
            <a:off x="7040880" y="320294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5" name="Flowchart: Summing Junction 24">
            <a:extLst>
              <a:ext uri="{FF2B5EF4-FFF2-40B4-BE49-F238E27FC236}">
                <a16:creationId xmlns:a16="http://schemas.microsoft.com/office/drawing/2014/main" id="{F7E89488-AABB-6A0D-A3F1-6CB849EEB9A3}"/>
              </a:ext>
            </a:extLst>
          </p:cNvPr>
          <p:cNvSpPr/>
          <p:nvPr/>
        </p:nvSpPr>
        <p:spPr>
          <a:xfrm>
            <a:off x="7020560" y="442151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6" name="Flowchart: Summing Junction 25">
            <a:extLst>
              <a:ext uri="{FF2B5EF4-FFF2-40B4-BE49-F238E27FC236}">
                <a16:creationId xmlns:a16="http://schemas.microsoft.com/office/drawing/2014/main" id="{373A6E29-E6BF-94D7-FB43-336F7F3F868C}"/>
              </a:ext>
            </a:extLst>
          </p:cNvPr>
          <p:cNvSpPr/>
          <p:nvPr/>
        </p:nvSpPr>
        <p:spPr>
          <a:xfrm>
            <a:off x="7660640" y="305816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7" name="Flowchart: Summing Junction 26">
            <a:extLst>
              <a:ext uri="{FF2B5EF4-FFF2-40B4-BE49-F238E27FC236}">
                <a16:creationId xmlns:a16="http://schemas.microsoft.com/office/drawing/2014/main" id="{D5200B35-9CB0-EB60-2033-A20412B0D738}"/>
              </a:ext>
            </a:extLst>
          </p:cNvPr>
          <p:cNvSpPr/>
          <p:nvPr/>
        </p:nvSpPr>
        <p:spPr>
          <a:xfrm>
            <a:off x="8209280" y="379984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8" name="Flowchart: Summing Junction 27">
            <a:extLst>
              <a:ext uri="{FF2B5EF4-FFF2-40B4-BE49-F238E27FC236}">
                <a16:creationId xmlns:a16="http://schemas.microsoft.com/office/drawing/2014/main" id="{F5043BB8-E2B7-A5FA-F9E1-3293237A15FE}"/>
              </a:ext>
            </a:extLst>
          </p:cNvPr>
          <p:cNvSpPr/>
          <p:nvPr/>
        </p:nvSpPr>
        <p:spPr>
          <a:xfrm>
            <a:off x="6959600" y="391096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9" name="Flowchart: Summing Junction 28">
            <a:extLst>
              <a:ext uri="{FF2B5EF4-FFF2-40B4-BE49-F238E27FC236}">
                <a16:creationId xmlns:a16="http://schemas.microsoft.com/office/drawing/2014/main" id="{DB537DE4-B704-8FA7-1B72-F26A8D24526D}"/>
              </a:ext>
            </a:extLst>
          </p:cNvPr>
          <p:cNvSpPr/>
          <p:nvPr/>
        </p:nvSpPr>
        <p:spPr>
          <a:xfrm>
            <a:off x="7462520" y="422581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0" name="Flowchart: Summing Junction 29">
            <a:extLst>
              <a:ext uri="{FF2B5EF4-FFF2-40B4-BE49-F238E27FC236}">
                <a16:creationId xmlns:a16="http://schemas.microsoft.com/office/drawing/2014/main" id="{C66F6760-3727-DABE-40BD-610AFDB35BF4}"/>
              </a:ext>
            </a:extLst>
          </p:cNvPr>
          <p:cNvSpPr/>
          <p:nvPr/>
        </p:nvSpPr>
        <p:spPr>
          <a:xfrm>
            <a:off x="8056880" y="447103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1" name="Flowchart: Summing Junction 30">
            <a:extLst>
              <a:ext uri="{FF2B5EF4-FFF2-40B4-BE49-F238E27FC236}">
                <a16:creationId xmlns:a16="http://schemas.microsoft.com/office/drawing/2014/main" id="{B368C78A-A408-85B2-1B6C-22CD989E90A6}"/>
              </a:ext>
            </a:extLst>
          </p:cNvPr>
          <p:cNvSpPr/>
          <p:nvPr/>
        </p:nvSpPr>
        <p:spPr>
          <a:xfrm>
            <a:off x="7721600" y="329184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2" name="Flowchart: Summing Junction 31">
            <a:extLst>
              <a:ext uri="{FF2B5EF4-FFF2-40B4-BE49-F238E27FC236}">
                <a16:creationId xmlns:a16="http://schemas.microsoft.com/office/drawing/2014/main" id="{E30643B6-221A-652C-421F-0063B0F93ED0}"/>
              </a:ext>
            </a:extLst>
          </p:cNvPr>
          <p:cNvSpPr/>
          <p:nvPr/>
        </p:nvSpPr>
        <p:spPr>
          <a:xfrm>
            <a:off x="7589520" y="4783841"/>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3" name="Flowchart: Summing Junction 32">
            <a:extLst>
              <a:ext uri="{FF2B5EF4-FFF2-40B4-BE49-F238E27FC236}">
                <a16:creationId xmlns:a16="http://schemas.microsoft.com/office/drawing/2014/main" id="{4478AA46-17D4-4396-6428-3A7AC7DEBFC2}"/>
              </a:ext>
            </a:extLst>
          </p:cNvPr>
          <p:cNvSpPr/>
          <p:nvPr/>
        </p:nvSpPr>
        <p:spPr>
          <a:xfrm>
            <a:off x="8061960" y="564972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4" name="Flowchart: Summing Junction 33">
            <a:extLst>
              <a:ext uri="{FF2B5EF4-FFF2-40B4-BE49-F238E27FC236}">
                <a16:creationId xmlns:a16="http://schemas.microsoft.com/office/drawing/2014/main" id="{498E17CC-758C-81DB-9A7C-6337FC6CE4C5}"/>
              </a:ext>
            </a:extLst>
          </p:cNvPr>
          <p:cNvSpPr/>
          <p:nvPr/>
        </p:nvSpPr>
        <p:spPr>
          <a:xfrm>
            <a:off x="7264400" y="5249646"/>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5" name="Flowchart: Summing Junction 34">
            <a:extLst>
              <a:ext uri="{FF2B5EF4-FFF2-40B4-BE49-F238E27FC236}">
                <a16:creationId xmlns:a16="http://schemas.microsoft.com/office/drawing/2014/main" id="{A3F2A3FD-D777-2507-25FF-2122B751D0B5}"/>
              </a:ext>
            </a:extLst>
          </p:cNvPr>
          <p:cNvSpPr/>
          <p:nvPr/>
        </p:nvSpPr>
        <p:spPr>
          <a:xfrm>
            <a:off x="7680477" y="255231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6" name="Flowchart: Summing Junction 35">
            <a:extLst>
              <a:ext uri="{FF2B5EF4-FFF2-40B4-BE49-F238E27FC236}">
                <a16:creationId xmlns:a16="http://schemas.microsoft.com/office/drawing/2014/main" id="{94B2DAF8-59C9-BE33-A560-9D2C7EA7081E}"/>
              </a:ext>
            </a:extLst>
          </p:cNvPr>
          <p:cNvSpPr/>
          <p:nvPr/>
        </p:nvSpPr>
        <p:spPr>
          <a:xfrm>
            <a:off x="7965440" y="388118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7" name="Flowchart: Summing Junction 36">
            <a:extLst>
              <a:ext uri="{FF2B5EF4-FFF2-40B4-BE49-F238E27FC236}">
                <a16:creationId xmlns:a16="http://schemas.microsoft.com/office/drawing/2014/main" id="{00AEF8FE-6F5E-B660-190A-F084CFBC7882}"/>
              </a:ext>
            </a:extLst>
          </p:cNvPr>
          <p:cNvSpPr/>
          <p:nvPr/>
        </p:nvSpPr>
        <p:spPr>
          <a:xfrm>
            <a:off x="6807200" y="335280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8" name="Flowchart: Summing Junction 37">
            <a:extLst>
              <a:ext uri="{FF2B5EF4-FFF2-40B4-BE49-F238E27FC236}">
                <a16:creationId xmlns:a16="http://schemas.microsoft.com/office/drawing/2014/main" id="{C4CA8E3D-3E8A-7BEF-FD53-CDF0F2D288BC}"/>
              </a:ext>
            </a:extLst>
          </p:cNvPr>
          <p:cNvSpPr/>
          <p:nvPr/>
        </p:nvSpPr>
        <p:spPr>
          <a:xfrm>
            <a:off x="8229600" y="304991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3" name="Flowchart: Summing Junction 42">
            <a:extLst>
              <a:ext uri="{FF2B5EF4-FFF2-40B4-BE49-F238E27FC236}">
                <a16:creationId xmlns:a16="http://schemas.microsoft.com/office/drawing/2014/main" id="{A6D86DE6-5753-5F62-12AB-04D4D7DBCAB3}"/>
              </a:ext>
            </a:extLst>
          </p:cNvPr>
          <p:cNvSpPr/>
          <p:nvPr/>
        </p:nvSpPr>
        <p:spPr>
          <a:xfrm>
            <a:off x="10094443" y="400247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4" name="Flowchart: Summing Junction 43">
            <a:extLst>
              <a:ext uri="{FF2B5EF4-FFF2-40B4-BE49-F238E27FC236}">
                <a16:creationId xmlns:a16="http://schemas.microsoft.com/office/drawing/2014/main" id="{6E0F8D40-58F8-D073-6F4B-E5692E03E810}"/>
              </a:ext>
            </a:extLst>
          </p:cNvPr>
          <p:cNvSpPr/>
          <p:nvPr/>
        </p:nvSpPr>
        <p:spPr>
          <a:xfrm>
            <a:off x="9665425" y="4057226"/>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5" name="Flowchart: Summing Junction 44">
            <a:extLst>
              <a:ext uri="{FF2B5EF4-FFF2-40B4-BE49-F238E27FC236}">
                <a16:creationId xmlns:a16="http://schemas.microsoft.com/office/drawing/2014/main" id="{05D4710D-7F32-894A-7150-3BF98C349A25}"/>
              </a:ext>
            </a:extLst>
          </p:cNvPr>
          <p:cNvSpPr/>
          <p:nvPr/>
        </p:nvSpPr>
        <p:spPr>
          <a:xfrm>
            <a:off x="10264864" y="3664865"/>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6" name="Flowchart: Summing Junction 45">
            <a:extLst>
              <a:ext uri="{FF2B5EF4-FFF2-40B4-BE49-F238E27FC236}">
                <a16:creationId xmlns:a16="http://schemas.microsoft.com/office/drawing/2014/main" id="{BBD56B69-0953-B7D0-BF47-A812780D9063}"/>
              </a:ext>
            </a:extLst>
          </p:cNvPr>
          <p:cNvSpPr/>
          <p:nvPr/>
        </p:nvSpPr>
        <p:spPr>
          <a:xfrm>
            <a:off x="10084283" y="3923232"/>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7" name="Flowchart: Summing Junction 46">
            <a:extLst>
              <a:ext uri="{FF2B5EF4-FFF2-40B4-BE49-F238E27FC236}">
                <a16:creationId xmlns:a16="http://schemas.microsoft.com/office/drawing/2014/main" id="{76D402CF-E500-71E4-2DF5-00D8803B1965}"/>
              </a:ext>
            </a:extLst>
          </p:cNvPr>
          <p:cNvSpPr/>
          <p:nvPr/>
        </p:nvSpPr>
        <p:spPr>
          <a:xfrm>
            <a:off x="9531046" y="370783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49" name="Flowchart: Summing Junction 48">
            <a:extLst>
              <a:ext uri="{FF2B5EF4-FFF2-40B4-BE49-F238E27FC236}">
                <a16:creationId xmlns:a16="http://schemas.microsoft.com/office/drawing/2014/main" id="{184ECE7E-BFCA-FCBF-03E9-F540A4357108}"/>
              </a:ext>
            </a:extLst>
          </p:cNvPr>
          <p:cNvSpPr/>
          <p:nvPr/>
        </p:nvSpPr>
        <p:spPr>
          <a:xfrm>
            <a:off x="9955468" y="362075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0" name="Flowchart: Summing Junction 49">
            <a:extLst>
              <a:ext uri="{FF2B5EF4-FFF2-40B4-BE49-F238E27FC236}">
                <a16:creationId xmlns:a16="http://schemas.microsoft.com/office/drawing/2014/main" id="{EC76396B-D1BA-0A70-F03A-BA04E7BCA1D9}"/>
              </a:ext>
            </a:extLst>
          </p:cNvPr>
          <p:cNvSpPr/>
          <p:nvPr/>
        </p:nvSpPr>
        <p:spPr>
          <a:xfrm>
            <a:off x="10217330" y="338271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1" name="Flowchart: Summing Junction 50">
            <a:extLst>
              <a:ext uri="{FF2B5EF4-FFF2-40B4-BE49-F238E27FC236}">
                <a16:creationId xmlns:a16="http://schemas.microsoft.com/office/drawing/2014/main" id="{F193AC7C-D21D-D043-667A-A28B7C40D94D}"/>
              </a:ext>
            </a:extLst>
          </p:cNvPr>
          <p:cNvSpPr/>
          <p:nvPr/>
        </p:nvSpPr>
        <p:spPr>
          <a:xfrm>
            <a:off x="10395613" y="432759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2" name="Flowchart: Summing Junction 51">
            <a:extLst>
              <a:ext uri="{FF2B5EF4-FFF2-40B4-BE49-F238E27FC236}">
                <a16:creationId xmlns:a16="http://schemas.microsoft.com/office/drawing/2014/main" id="{CC0E429D-540D-D8F3-4E89-F451EFE2EADD}"/>
              </a:ext>
            </a:extLst>
          </p:cNvPr>
          <p:cNvSpPr/>
          <p:nvPr/>
        </p:nvSpPr>
        <p:spPr>
          <a:xfrm>
            <a:off x="10018727" y="438087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3" name="Flowchart: Summing Junction 52">
            <a:extLst>
              <a:ext uri="{FF2B5EF4-FFF2-40B4-BE49-F238E27FC236}">
                <a16:creationId xmlns:a16="http://schemas.microsoft.com/office/drawing/2014/main" id="{AFA67583-EB95-D4B7-9FAB-7A4F8CCC880B}"/>
              </a:ext>
            </a:extLst>
          </p:cNvPr>
          <p:cNvSpPr/>
          <p:nvPr/>
        </p:nvSpPr>
        <p:spPr>
          <a:xfrm>
            <a:off x="9931883" y="3770832"/>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4" name="Flowchart: Summing Junction 53">
            <a:extLst>
              <a:ext uri="{FF2B5EF4-FFF2-40B4-BE49-F238E27FC236}">
                <a16:creationId xmlns:a16="http://schemas.microsoft.com/office/drawing/2014/main" id="{5E408CD2-7829-EA3B-BCAF-5457D9C36141}"/>
              </a:ext>
            </a:extLst>
          </p:cNvPr>
          <p:cNvSpPr/>
          <p:nvPr/>
        </p:nvSpPr>
        <p:spPr>
          <a:xfrm>
            <a:off x="10401176" y="4004577"/>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5" name="Flowchart: Summing Junction 54">
            <a:extLst>
              <a:ext uri="{FF2B5EF4-FFF2-40B4-BE49-F238E27FC236}">
                <a16:creationId xmlns:a16="http://schemas.microsoft.com/office/drawing/2014/main" id="{E0E743A0-5A4D-3CFC-C013-0D8ADED66418}"/>
              </a:ext>
            </a:extLst>
          </p:cNvPr>
          <p:cNvSpPr/>
          <p:nvPr/>
        </p:nvSpPr>
        <p:spPr>
          <a:xfrm>
            <a:off x="10480523" y="378246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6" name="Flowchart: Summing Junction 55">
            <a:extLst>
              <a:ext uri="{FF2B5EF4-FFF2-40B4-BE49-F238E27FC236}">
                <a16:creationId xmlns:a16="http://schemas.microsoft.com/office/drawing/2014/main" id="{882E7720-0945-4155-8CF4-52FA15BE0E26}"/>
              </a:ext>
            </a:extLst>
          </p:cNvPr>
          <p:cNvSpPr/>
          <p:nvPr/>
        </p:nvSpPr>
        <p:spPr>
          <a:xfrm>
            <a:off x="10836123" y="453327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7" name="Flowchart: Summing Junction 56">
            <a:extLst>
              <a:ext uri="{FF2B5EF4-FFF2-40B4-BE49-F238E27FC236}">
                <a16:creationId xmlns:a16="http://schemas.microsoft.com/office/drawing/2014/main" id="{8F22F1E3-F74C-29F3-1B11-8D390DC65AE7}"/>
              </a:ext>
            </a:extLst>
          </p:cNvPr>
          <p:cNvSpPr/>
          <p:nvPr/>
        </p:nvSpPr>
        <p:spPr>
          <a:xfrm>
            <a:off x="9852536" y="3079952"/>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8" name="Flowchart: Summing Junction 57">
            <a:extLst>
              <a:ext uri="{FF2B5EF4-FFF2-40B4-BE49-F238E27FC236}">
                <a16:creationId xmlns:a16="http://schemas.microsoft.com/office/drawing/2014/main" id="{98C028EC-0781-EA19-4D41-227BFF61F1E4}"/>
              </a:ext>
            </a:extLst>
          </p:cNvPr>
          <p:cNvSpPr/>
          <p:nvPr/>
        </p:nvSpPr>
        <p:spPr>
          <a:xfrm>
            <a:off x="7315200" y="2582159"/>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1" name="Flowchart: Summing Junction 60">
            <a:extLst>
              <a:ext uri="{FF2B5EF4-FFF2-40B4-BE49-F238E27FC236}">
                <a16:creationId xmlns:a16="http://schemas.microsoft.com/office/drawing/2014/main" id="{8EFF9FA7-60E3-26CE-554F-BF755543CAB9}"/>
              </a:ext>
            </a:extLst>
          </p:cNvPr>
          <p:cNvSpPr/>
          <p:nvPr/>
        </p:nvSpPr>
        <p:spPr>
          <a:xfrm>
            <a:off x="8239760" y="3301683"/>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2" name="Flowchart: Summing Junction 61">
            <a:extLst>
              <a:ext uri="{FF2B5EF4-FFF2-40B4-BE49-F238E27FC236}">
                <a16:creationId xmlns:a16="http://schemas.microsoft.com/office/drawing/2014/main" id="{3CE6A7D8-4125-6208-C73A-2AB1E0DE9124}"/>
              </a:ext>
            </a:extLst>
          </p:cNvPr>
          <p:cNvSpPr/>
          <p:nvPr/>
        </p:nvSpPr>
        <p:spPr>
          <a:xfrm>
            <a:off x="8199120" y="274421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3" name="Flowchart: Summing Junction 62">
            <a:extLst>
              <a:ext uri="{FF2B5EF4-FFF2-40B4-BE49-F238E27FC236}">
                <a16:creationId xmlns:a16="http://schemas.microsoft.com/office/drawing/2014/main" id="{D4F1BCC7-49CA-858D-6845-7C0F6EFA7A69}"/>
              </a:ext>
            </a:extLst>
          </p:cNvPr>
          <p:cNvSpPr/>
          <p:nvPr/>
        </p:nvSpPr>
        <p:spPr>
          <a:xfrm>
            <a:off x="7985760" y="262115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4" name="Flowchart: Summing Junction 63">
            <a:extLst>
              <a:ext uri="{FF2B5EF4-FFF2-40B4-BE49-F238E27FC236}">
                <a16:creationId xmlns:a16="http://schemas.microsoft.com/office/drawing/2014/main" id="{37BD533D-557D-4D5A-3060-3192FAE156F0}"/>
              </a:ext>
            </a:extLst>
          </p:cNvPr>
          <p:cNvSpPr/>
          <p:nvPr/>
        </p:nvSpPr>
        <p:spPr>
          <a:xfrm>
            <a:off x="7366000" y="3992917"/>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5" name="Flowchart: Summing Junction 64">
            <a:extLst>
              <a:ext uri="{FF2B5EF4-FFF2-40B4-BE49-F238E27FC236}">
                <a16:creationId xmlns:a16="http://schemas.microsoft.com/office/drawing/2014/main" id="{DD463FDA-BD1C-0238-0D86-790ED7144256}"/>
              </a:ext>
            </a:extLst>
          </p:cNvPr>
          <p:cNvSpPr/>
          <p:nvPr/>
        </p:nvSpPr>
        <p:spPr>
          <a:xfrm>
            <a:off x="9682480" y="3190240"/>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6" name="Flowchart: Summing Junction 65">
            <a:extLst>
              <a:ext uri="{FF2B5EF4-FFF2-40B4-BE49-F238E27FC236}">
                <a16:creationId xmlns:a16="http://schemas.microsoft.com/office/drawing/2014/main" id="{91335AE3-7961-08A9-5571-EF60BC52B491}"/>
              </a:ext>
            </a:extLst>
          </p:cNvPr>
          <p:cNvSpPr/>
          <p:nvPr/>
        </p:nvSpPr>
        <p:spPr>
          <a:xfrm>
            <a:off x="9403563" y="572199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7" name="Flowchart: Summing Junction 66">
            <a:extLst>
              <a:ext uri="{FF2B5EF4-FFF2-40B4-BE49-F238E27FC236}">
                <a16:creationId xmlns:a16="http://schemas.microsoft.com/office/drawing/2014/main" id="{6DA0889A-E1C6-24BA-399C-E3E53464FC84}"/>
              </a:ext>
            </a:extLst>
          </p:cNvPr>
          <p:cNvSpPr/>
          <p:nvPr/>
        </p:nvSpPr>
        <p:spPr>
          <a:xfrm>
            <a:off x="9657563" y="565087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0" name="Flowchart: Summing Junction 69">
            <a:extLst>
              <a:ext uri="{FF2B5EF4-FFF2-40B4-BE49-F238E27FC236}">
                <a16:creationId xmlns:a16="http://schemas.microsoft.com/office/drawing/2014/main" id="{9991F147-E63A-E7D0-B996-AD8074BB934F}"/>
              </a:ext>
            </a:extLst>
          </p:cNvPr>
          <p:cNvSpPr/>
          <p:nvPr/>
        </p:nvSpPr>
        <p:spPr>
          <a:xfrm>
            <a:off x="9464523" y="546799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1" name="Flowchart: Summing Junction 70">
            <a:extLst>
              <a:ext uri="{FF2B5EF4-FFF2-40B4-BE49-F238E27FC236}">
                <a16:creationId xmlns:a16="http://schemas.microsoft.com/office/drawing/2014/main" id="{BBAD442A-B5F7-0350-1FCC-E1EB142A81A1}"/>
              </a:ext>
            </a:extLst>
          </p:cNvPr>
          <p:cNvSpPr/>
          <p:nvPr/>
        </p:nvSpPr>
        <p:spPr>
          <a:xfrm>
            <a:off x="9820123" y="553911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2" name="Flowchart: Summing Junction 71">
            <a:extLst>
              <a:ext uri="{FF2B5EF4-FFF2-40B4-BE49-F238E27FC236}">
                <a16:creationId xmlns:a16="http://schemas.microsoft.com/office/drawing/2014/main" id="{55590311-F2F1-22D0-C699-1B248588DD17}"/>
              </a:ext>
            </a:extLst>
          </p:cNvPr>
          <p:cNvSpPr/>
          <p:nvPr/>
        </p:nvSpPr>
        <p:spPr>
          <a:xfrm>
            <a:off x="9952203" y="573215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3" name="Flowchart: Summing Junction 72">
            <a:extLst>
              <a:ext uri="{FF2B5EF4-FFF2-40B4-BE49-F238E27FC236}">
                <a16:creationId xmlns:a16="http://schemas.microsoft.com/office/drawing/2014/main" id="{53DF0EC6-6D57-3DAB-E0E5-52082182CFC0}"/>
              </a:ext>
            </a:extLst>
          </p:cNvPr>
          <p:cNvSpPr/>
          <p:nvPr/>
        </p:nvSpPr>
        <p:spPr>
          <a:xfrm>
            <a:off x="9779483" y="514287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4" name="Flowchart: Summing Junction 73">
            <a:extLst>
              <a:ext uri="{FF2B5EF4-FFF2-40B4-BE49-F238E27FC236}">
                <a16:creationId xmlns:a16="http://schemas.microsoft.com/office/drawing/2014/main" id="{2FF6C286-D568-FDA1-6626-054CFE0A3FD5}"/>
              </a:ext>
            </a:extLst>
          </p:cNvPr>
          <p:cNvSpPr/>
          <p:nvPr/>
        </p:nvSpPr>
        <p:spPr>
          <a:xfrm>
            <a:off x="9647403" y="594551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5" name="Flowchart: Summing Junction 74">
            <a:extLst>
              <a:ext uri="{FF2B5EF4-FFF2-40B4-BE49-F238E27FC236}">
                <a16:creationId xmlns:a16="http://schemas.microsoft.com/office/drawing/2014/main" id="{766836F7-9526-65A2-FF04-3B1CCDE98D9C}"/>
              </a:ext>
            </a:extLst>
          </p:cNvPr>
          <p:cNvSpPr/>
          <p:nvPr/>
        </p:nvSpPr>
        <p:spPr>
          <a:xfrm>
            <a:off x="10775163" y="252159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6" name="Flowchart: Summing Junction 75">
            <a:extLst>
              <a:ext uri="{FF2B5EF4-FFF2-40B4-BE49-F238E27FC236}">
                <a16:creationId xmlns:a16="http://schemas.microsoft.com/office/drawing/2014/main" id="{4B2B3BA7-1BC3-8440-EC1E-26CBF5F0D717}"/>
              </a:ext>
            </a:extLst>
          </p:cNvPr>
          <p:cNvSpPr/>
          <p:nvPr/>
        </p:nvSpPr>
        <p:spPr>
          <a:xfrm>
            <a:off x="10856443" y="266383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77" name="Flowchart: Summing Junction 76">
            <a:extLst>
              <a:ext uri="{FF2B5EF4-FFF2-40B4-BE49-F238E27FC236}">
                <a16:creationId xmlns:a16="http://schemas.microsoft.com/office/drawing/2014/main" id="{8431FFE7-331E-DC7B-3A81-D786A8DAF77F}"/>
              </a:ext>
            </a:extLst>
          </p:cNvPr>
          <p:cNvSpPr/>
          <p:nvPr/>
        </p:nvSpPr>
        <p:spPr>
          <a:xfrm>
            <a:off x="10439883" y="2673994"/>
            <a:ext cx="325120" cy="325120"/>
          </a:xfrm>
          <a:prstGeom prst="flowChartSummingJunction">
            <a:avLst/>
          </a:prstGeom>
          <a:noFill/>
          <a:ln w="12700" cap="flat">
            <a:solidFill>
              <a:schemeClr val="accent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247571313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586C837-EC59-6BC8-D7F6-D10356B9E6BB}"/>
              </a:ext>
            </a:extLst>
          </p:cNvPr>
          <p:cNvPicPr>
            <a:picLocks noChangeAspect="1"/>
          </p:cNvPicPr>
          <p:nvPr/>
        </p:nvPicPr>
        <p:blipFill>
          <a:blip r:embed="rId3"/>
          <a:stretch>
            <a:fillRect/>
          </a:stretch>
        </p:blipFill>
        <p:spPr>
          <a:xfrm>
            <a:off x="7321656" y="3014749"/>
            <a:ext cx="4674975" cy="3407926"/>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4D5DA9AC-01D3-69E3-07BA-1F14AE374079}"/>
                  </a:ext>
                </a:extLst>
              </p:cNvPr>
              <p:cNvSpPr>
                <a:spLocks noGrp="1"/>
              </p:cNvSpPr>
              <p:nvPr>
                <p:ph type="body" sz="quarter" idx="11"/>
              </p:nvPr>
            </p:nvSpPr>
            <p:spPr>
              <a:xfrm>
                <a:off x="1431621" y="1371470"/>
                <a:ext cx="10436529" cy="5479172"/>
              </a:xfrm>
            </p:spPr>
            <p:txBody>
              <a:bodyPr/>
              <a:lstStyle/>
              <a:p>
                <a:pPr marL="228600" indent="-228600"/>
                <a:r>
                  <a:rPr lang="en-US" dirty="0"/>
                  <a:t>Say we have a sample in the microscope: there are </a:t>
                </a:r>
                <a14:m>
                  <m:oMath xmlns:m="http://schemas.openxmlformats.org/officeDocument/2006/math">
                    <m:r>
                      <a:rPr lang="en-US" i="1" dirty="0" smtClean="0">
                        <a:latin typeface="Cambria Math" panose="02040503050406030204" pitchFamily="18" charset="0"/>
                      </a:rPr>
                      <m:t>𝑛</m:t>
                    </m:r>
                  </m:oMath>
                </a14:m>
                <a:r>
                  <a:rPr lang="en-US" dirty="0"/>
                  <a:t> electrons incident on the sample, and for each incident electron we generate and detect an x-ray photon with probability </a:t>
                </a:r>
                <a14:m>
                  <m:oMath xmlns:m="http://schemas.openxmlformats.org/officeDocument/2006/math">
                    <m:r>
                      <a:rPr lang="en-US" i="1" dirty="0" smtClean="0">
                        <a:latin typeface="Cambria Math" panose="02040503050406030204" pitchFamily="18" charset="0"/>
                      </a:rPr>
                      <m:t>𝑝</m:t>
                    </m:r>
                  </m:oMath>
                </a14:m>
                <a:r>
                  <a:rPr lang="en-US" dirty="0"/>
                  <a:t>. Each photon detection is </a:t>
                </a:r>
                <a:r>
                  <a:rPr lang="en-US" i="1" dirty="0"/>
                  <a:t>discrete</a:t>
                </a:r>
                <a:r>
                  <a:rPr lang="en-US" dirty="0"/>
                  <a:t> and </a:t>
                </a:r>
                <a:r>
                  <a:rPr lang="en-US" i="1" dirty="0"/>
                  <a:t>independent</a:t>
                </a:r>
                <a:r>
                  <a:rPr lang="en-US" dirty="0"/>
                  <a:t>.</a:t>
                </a:r>
              </a:p>
              <a:p>
                <a:pPr marL="228600" indent="-228600"/>
                <a:r>
                  <a:rPr lang="en-US" dirty="0"/>
                  <a:t>This kind of process is known as a </a:t>
                </a:r>
                <a:r>
                  <a:rPr lang="en-US" i="1" dirty="0"/>
                  <a:t>Poisson process</a:t>
                </a:r>
                <a:r>
                  <a:rPr lang="en-US" dirty="0"/>
                  <a:t>, and the resulting distribution is given by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ea typeface="Cambria Math" panose="02040503050406030204" pitchFamily="18" charset="0"/>
                              </a:rPr>
                              <m:t>𝑆</m:t>
                            </m:r>
                          </m:sup>
                        </m:sSup>
                      </m:num>
                      <m:den>
                        <m:r>
                          <a:rPr lang="en-US" b="0" i="1" smtClean="0">
                            <a:latin typeface="Cambria Math" panose="02040503050406030204" pitchFamily="18" charset="0"/>
                          </a:rPr>
                          <m:t>𝑆</m:t>
                        </m:r>
                        <m:r>
                          <a:rPr lang="en-US" b="0" i="1" smtClean="0">
                            <a:latin typeface="Cambria Math" panose="02040503050406030204" pitchFamily="18" charset="0"/>
                          </a:rPr>
                          <m:t>!</m:t>
                        </m:r>
                      </m:den>
                    </m:f>
                  </m:oMath>
                </a14:m>
                <a:r>
                  <a:rPr lang="en-US" dirty="0"/>
                  <a:t>, characterized by the </a:t>
                </a:r>
                <a:r>
                  <a:rPr lang="en-US" i="1" dirty="0"/>
                  <a:t>Poisson</a:t>
                </a:r>
                <a:br>
                  <a:rPr lang="en-US" i="1" dirty="0"/>
                </a:br>
                <a:r>
                  <a:rPr lang="en-US" i="1" dirty="0"/>
                  <a:t>parameter</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𝑛𝑝</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𝑆</m:t>
                        </m:r>
                      </m:e>
                    </m:d>
                  </m:oMath>
                </a14:m>
                <a:r>
                  <a:rPr lang="en-US" dirty="0"/>
                  <a:t> where </a:t>
                </a:r>
                <a14:m>
                  <m:oMath xmlns:m="http://schemas.openxmlformats.org/officeDocument/2006/math">
                    <m:r>
                      <a:rPr lang="en-US" b="0" i="1" smtClean="0">
                        <a:latin typeface="Cambria Math" panose="02040503050406030204" pitchFamily="18" charset="0"/>
                      </a:rPr>
                      <m:t>𝑆</m:t>
                    </m:r>
                  </m:oMath>
                </a14:m>
                <a:r>
                  <a:rPr lang="en-US" dirty="0"/>
                  <a:t> is the number</a:t>
                </a:r>
                <a:br>
                  <a:rPr lang="en-US" dirty="0"/>
                </a:br>
                <a:r>
                  <a:rPr lang="en-US" dirty="0"/>
                  <a:t>of “successes” (e.g. x-ray detections).</a:t>
                </a:r>
              </a:p>
              <a:p>
                <a:pPr marL="228600" indent="-228600"/>
                <a:r>
                  <a:rPr lang="en-US" sz="1100" dirty="0"/>
                  <a:t>Technically we are approximating a binomial distribution, but the Poisson distribution is a</a:t>
                </a:r>
                <a:br>
                  <a:rPr lang="en-US" sz="1100" dirty="0"/>
                </a:br>
                <a:r>
                  <a:rPr lang="en-US" sz="1100" dirty="0"/>
                  <a:t>very good approximation as long as </a:t>
                </a:r>
                <a14:m>
                  <m:oMath xmlns:m="http://schemas.openxmlformats.org/officeDocument/2006/math">
                    <m:r>
                      <a:rPr lang="en-US" sz="1100" i="1" dirty="0" smtClean="0">
                        <a:latin typeface="Cambria Math" panose="02040503050406030204" pitchFamily="18" charset="0"/>
                      </a:rPr>
                      <m:t>𝑛</m:t>
                    </m:r>
                  </m:oMath>
                </a14:m>
                <a:r>
                  <a:rPr lang="en-US" sz="1100" dirty="0"/>
                  <a:t> is large, </a:t>
                </a:r>
                <a14:m>
                  <m:oMath xmlns:m="http://schemas.openxmlformats.org/officeDocument/2006/math">
                    <m:r>
                      <a:rPr lang="en-US" sz="1100" i="1" dirty="0" smtClean="0">
                        <a:latin typeface="Cambria Math" panose="02040503050406030204" pitchFamily="18" charset="0"/>
                      </a:rPr>
                      <m:t>𝑝</m:t>
                    </m:r>
                  </m:oMath>
                </a14:m>
                <a:r>
                  <a:rPr lang="en-US" sz="1100" dirty="0"/>
                  <a:t> is small, and </a:t>
                </a:r>
                <a14:m>
                  <m:oMath xmlns:m="http://schemas.openxmlformats.org/officeDocument/2006/math">
                    <m:r>
                      <a:rPr lang="en-US" sz="1100" i="1" dirty="0" smtClean="0">
                        <a:latin typeface="Cambria Math" panose="02040503050406030204" pitchFamily="18" charset="0"/>
                      </a:rPr>
                      <m:t>𝑛𝑝</m:t>
                    </m:r>
                  </m:oMath>
                </a14:m>
                <a:r>
                  <a:rPr lang="en-US" sz="1100" dirty="0"/>
                  <a:t> is constant. These</a:t>
                </a:r>
                <a:br>
                  <a:rPr lang="en-US" sz="1100" dirty="0"/>
                </a:br>
                <a:r>
                  <a:rPr lang="en-US" sz="1100" dirty="0"/>
                  <a:t>conditions are indeed satisfied for our motivating experiment.</a:t>
                </a:r>
                <a:endParaRPr lang="en-US" dirty="0"/>
              </a:p>
              <a:p>
                <a:pPr marL="228600" indent="-228600"/>
                <a:r>
                  <a:rPr lang="en-US" dirty="0"/>
                  <a:t>The Poisson parameter gives both the mean and</a:t>
                </a:r>
                <a:br>
                  <a:rPr lang="en-US" dirty="0"/>
                </a:br>
                <a:r>
                  <a:rPr lang="en-US" dirty="0"/>
                  <a:t>variance of a Poisson distribution: </a:t>
                </a:r>
                <a14:m>
                  <m:oMath xmlns:m="http://schemas.openxmlformats.org/officeDocument/2006/math">
                    <m:r>
                      <a:rPr lang="el-GR"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r>
                      <m:rPr>
                        <m:sty m:val="p"/>
                      </m:rPr>
                      <a:rPr lang="el-GR" i="1" dirty="0" smtClean="0">
                        <a:latin typeface="Cambria Math" panose="02040503050406030204" pitchFamily="18" charset="0"/>
                        <a:ea typeface="Cambria Math" panose="02040503050406030204" pitchFamily="18" charset="0"/>
                      </a:rPr>
                      <m:t>μ</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oMath>
                </a14:m>
                <a:r>
                  <a:rPr lang="en-US" dirty="0"/>
                  <a:t>.</a:t>
                </a:r>
              </a:p>
            </p:txBody>
          </p:sp>
        </mc:Choice>
        <mc:Fallback xmlns="">
          <p:sp>
            <p:nvSpPr>
              <p:cNvPr id="2" name="Text Placeholder 1">
                <a:extLst>
                  <a:ext uri="{FF2B5EF4-FFF2-40B4-BE49-F238E27FC236}">
                    <a16:creationId xmlns:a16="http://schemas.microsoft.com/office/drawing/2014/main" id="{4D5DA9AC-01D3-69E3-07BA-1F14AE374079}"/>
                  </a:ext>
                </a:extLst>
              </p:cNvPr>
              <p:cNvSpPr>
                <a:spLocks noGrp="1" noRot="1" noChangeAspect="1" noMove="1" noResize="1" noEditPoints="1" noAdjustHandles="1" noChangeArrowheads="1" noChangeShapeType="1" noTextEdit="1"/>
              </p:cNvSpPr>
              <p:nvPr>
                <p:ph type="body" sz="quarter" idx="11"/>
              </p:nvPr>
            </p:nvSpPr>
            <p:spPr>
              <a:xfrm>
                <a:off x="1431621" y="1371470"/>
                <a:ext cx="10436529" cy="5479172"/>
              </a:xfrm>
              <a:blipFill>
                <a:blip r:embed="rId4"/>
                <a:stretch>
                  <a:fillRect l="-1051" t="-667" r="-163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7243C5F-BFA6-4B8E-C922-D033EF7E0D55}"/>
              </a:ext>
            </a:extLst>
          </p:cNvPr>
          <p:cNvSpPr>
            <a:spLocks noGrp="1"/>
          </p:cNvSpPr>
          <p:nvPr>
            <p:ph type="sldNum" sz="quarter" idx="14"/>
          </p:nvPr>
        </p:nvSpPr>
        <p:spPr/>
        <p:txBody>
          <a:bodyPr/>
          <a:lstStyle/>
          <a:p>
            <a:fld id="{86CB4B4D-7CA3-9044-876B-883B54F8677D}" type="slidenum">
              <a:rPr lang="en-US" smtClean="0"/>
              <a:pPr/>
              <a:t>4</a:t>
            </a:fld>
            <a:endParaRPr lang="en-US" dirty="0"/>
          </a:p>
        </p:txBody>
      </p:sp>
      <p:sp>
        <p:nvSpPr>
          <p:cNvPr id="4" name="Text Placeholder 3">
            <a:extLst>
              <a:ext uri="{FF2B5EF4-FFF2-40B4-BE49-F238E27FC236}">
                <a16:creationId xmlns:a16="http://schemas.microsoft.com/office/drawing/2014/main" id="{19F758D0-55DE-A8F9-104E-01273E3FE717}"/>
              </a:ext>
            </a:extLst>
          </p:cNvPr>
          <p:cNvSpPr>
            <a:spLocks noGrp="1"/>
          </p:cNvSpPr>
          <p:nvPr>
            <p:ph type="body" sz="quarter" idx="12"/>
          </p:nvPr>
        </p:nvSpPr>
        <p:spPr/>
        <p:txBody>
          <a:bodyPr/>
          <a:lstStyle/>
          <a:p>
            <a:r>
              <a:rPr lang="en-US" dirty="0"/>
              <a:t>Statistical Properties of X-Ray Detection</a:t>
            </a:r>
          </a:p>
        </p:txBody>
      </p:sp>
      <p:sp>
        <p:nvSpPr>
          <p:cNvPr id="26" name="TextBox 25">
            <a:extLst>
              <a:ext uri="{FF2B5EF4-FFF2-40B4-BE49-F238E27FC236}">
                <a16:creationId xmlns:a16="http://schemas.microsoft.com/office/drawing/2014/main" id="{20FB6C4F-52DA-5A5C-1561-A03B113C4141}"/>
              </a:ext>
            </a:extLst>
          </p:cNvPr>
          <p:cNvSpPr txBox="1"/>
          <p:nvPr/>
        </p:nvSpPr>
        <p:spPr>
          <a:xfrm>
            <a:off x="1674687" y="5742646"/>
            <a:ext cx="5876819"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kumimoji="0" lang="en-US" sz="1100" i="1" u="none" strike="noStrike" cap="none" spc="0" normalizeH="0" baseline="0" dirty="0">
                <a:ln>
                  <a:noFill/>
                </a:ln>
                <a:solidFill>
                  <a:schemeClr val="accent5"/>
                </a:solidFill>
                <a:effectLst/>
                <a:uFillTx/>
                <a:latin typeface="+mn-lt"/>
                <a:ea typeface="Calibri"/>
                <a:cs typeface="Calibri"/>
                <a:sym typeface="Calibri"/>
                <a:hlinkClick r:id="rId5">
                  <a:extLst>
                    <a:ext uri="{A12FA001-AC4F-418D-AE19-62706E023703}">
                      <ahyp:hlinkClr xmlns:ahyp="http://schemas.microsoft.com/office/drawing/2018/hyperlinkcolor" val="tx"/>
                    </a:ext>
                  </a:extLst>
                </a:hlinkClick>
              </a:rPr>
              <a:t>“The role of Poisson’s binomial distribution in the analysis of TEM images,” Tejada &amp; den Dekker, Ultramicroscopy 111(11), 2011, 10.1016/j.ultramic.2011.08.010</a:t>
            </a:r>
            <a:endParaRPr kumimoji="0" lang="en-US" sz="1100" i="1" u="none" strike="noStrike" cap="none" spc="0" normalizeH="0" baseline="0" dirty="0">
              <a:ln>
                <a:noFill/>
              </a:ln>
              <a:solidFill>
                <a:schemeClr val="accent5"/>
              </a:solidFill>
              <a:effectLst/>
              <a:uFillTx/>
              <a:latin typeface="+mn-lt"/>
              <a:ea typeface="Calibri"/>
              <a:cs typeface="Calibri"/>
              <a:sym typeface="Calibri"/>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cs typeface="Calibri"/>
              <a:sym typeface="Calibri"/>
              <a:hlinkClick r:id="rId6">
                <a:extLst>
                  <a:ext uri="{A12FA001-AC4F-418D-AE19-62706E023703}">
                    <ahyp:hlinkClr xmlns:ahyp="http://schemas.microsoft.com/office/drawing/2018/hyperlinkcolor" val="tx"/>
                  </a:ext>
                </a:extLst>
              </a:hlinkClick>
            </a:endParaRPr>
          </a:p>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6">
                  <a:extLst>
                    <a:ext uri="{A12FA001-AC4F-418D-AE19-62706E023703}">
                      <ahyp:hlinkClr xmlns:ahyp="http://schemas.microsoft.com/office/drawing/2018/hyperlinkcolor" val="tx"/>
                    </a:ext>
                  </a:extLst>
                </a:hlinkClick>
              </a:rPr>
              <a:t>“The connection between the Poisson and binomial distributions,” Emory Oxford College Dept. of Mathematics &amp; Computer Science, https://math.oxford.emory.edu/site/math117/connectingPoissonAndBinomial/</a:t>
            </a:r>
            <a:endParaRPr lang="en-US" sz="1100" i="1" dirty="0">
              <a:solidFill>
                <a:schemeClr val="accent5"/>
              </a:solidFill>
              <a:latin typeface="+mn-lt"/>
            </a:endParaRPr>
          </a:p>
        </p:txBody>
      </p:sp>
    </p:spTree>
    <p:extLst>
      <p:ext uri="{BB962C8B-B14F-4D97-AF65-F5344CB8AC3E}">
        <p14:creationId xmlns:p14="http://schemas.microsoft.com/office/powerpoint/2010/main" val="131520872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urry image of a square&#10;&#10;AI-generated content may be incorrect.">
            <a:extLst>
              <a:ext uri="{FF2B5EF4-FFF2-40B4-BE49-F238E27FC236}">
                <a16:creationId xmlns:a16="http://schemas.microsoft.com/office/drawing/2014/main" id="{4DA51DDB-5318-D463-4E0C-8F76040202CA}"/>
              </a:ext>
            </a:extLst>
          </p:cNvPr>
          <p:cNvPicPr>
            <a:picLocks noChangeAspect="1"/>
          </p:cNvPicPr>
          <p:nvPr/>
        </p:nvPicPr>
        <p:blipFill>
          <a:blip r:embed="rId3" cstate="print">
            <a:extLst>
              <a:ext uri="{28A0092B-C50C-407E-A947-70E740481C1C}">
                <a14:useLocalDpi xmlns:a14="http://schemas.microsoft.com/office/drawing/2010/main" val="0"/>
              </a:ext>
            </a:extLst>
          </a:blip>
          <a:srcRect l="25618" t="3283" r="25590" b="3197"/>
          <a:stretch/>
        </p:blipFill>
        <p:spPr>
          <a:xfrm>
            <a:off x="8342853" y="2969020"/>
            <a:ext cx="3071849" cy="2854326"/>
          </a:xfrm>
          <a:prstGeom prst="rect">
            <a:avLst/>
          </a:prstGeom>
        </p:spPr>
      </p:pic>
      <p:pic>
        <p:nvPicPr>
          <p:cNvPr id="18" name="Picture 17" descr="A close up of a square&#10;&#10;AI-generated content may be incorrect.">
            <a:extLst>
              <a:ext uri="{FF2B5EF4-FFF2-40B4-BE49-F238E27FC236}">
                <a16:creationId xmlns:a16="http://schemas.microsoft.com/office/drawing/2014/main" id="{1289CBB6-1837-CE59-7385-6887EF74B612}"/>
              </a:ext>
            </a:extLst>
          </p:cNvPr>
          <p:cNvPicPr>
            <a:picLocks noChangeAspect="1"/>
          </p:cNvPicPr>
          <p:nvPr/>
        </p:nvPicPr>
        <p:blipFill>
          <a:blip r:embed="rId4" cstate="print">
            <a:extLst>
              <a:ext uri="{28A0092B-C50C-407E-A947-70E740481C1C}">
                <a14:useLocalDpi xmlns:a14="http://schemas.microsoft.com/office/drawing/2010/main" val="0"/>
              </a:ext>
            </a:extLst>
          </a:blip>
          <a:srcRect l="25555" t="3253" r="25555" b="3158"/>
          <a:stretch/>
        </p:blipFill>
        <p:spPr>
          <a:xfrm>
            <a:off x="5059029" y="2969020"/>
            <a:ext cx="3075681" cy="2854326"/>
          </a:xfrm>
          <a:prstGeom prst="rect">
            <a:avLst/>
          </a:prstGeom>
        </p:spPr>
      </p:pic>
      <p:pic>
        <p:nvPicPr>
          <p:cNvPr id="16" name="Picture 15" descr="A purple and orange speckled background&#10;&#10;AI-generated content may be incorrect.">
            <a:extLst>
              <a:ext uri="{FF2B5EF4-FFF2-40B4-BE49-F238E27FC236}">
                <a16:creationId xmlns:a16="http://schemas.microsoft.com/office/drawing/2014/main" id="{77ABB5D2-C672-635D-AA61-C3248CBC5314}"/>
              </a:ext>
            </a:extLst>
          </p:cNvPr>
          <p:cNvPicPr>
            <a:picLocks noChangeAspect="1"/>
          </p:cNvPicPr>
          <p:nvPr/>
        </p:nvPicPr>
        <p:blipFill>
          <a:blip r:embed="rId5" cstate="print">
            <a:extLst>
              <a:ext uri="{28A0092B-C50C-407E-A947-70E740481C1C}">
                <a14:useLocalDpi xmlns:a14="http://schemas.microsoft.com/office/drawing/2010/main" val="0"/>
              </a:ext>
            </a:extLst>
          </a:blip>
          <a:srcRect l="25463" t="2871" r="25463" b="2967"/>
          <a:stretch/>
        </p:blipFill>
        <p:spPr>
          <a:xfrm>
            <a:off x="1782340" y="2968070"/>
            <a:ext cx="3068546" cy="2854326"/>
          </a:xfrm>
          <a:prstGeom prst="rect">
            <a:avLst/>
          </a:prstGeom>
        </p:spPr>
      </p:pic>
      <p:sp>
        <p:nvSpPr>
          <p:cNvPr id="2" name="Text Placeholder 1">
            <a:extLst>
              <a:ext uri="{FF2B5EF4-FFF2-40B4-BE49-F238E27FC236}">
                <a16:creationId xmlns:a16="http://schemas.microsoft.com/office/drawing/2014/main" id="{C4515D6C-6671-22E3-F264-A549D81D0224}"/>
              </a:ext>
            </a:extLst>
          </p:cNvPr>
          <p:cNvSpPr>
            <a:spLocks noGrp="1"/>
          </p:cNvSpPr>
          <p:nvPr>
            <p:ph type="body" sz="quarter" idx="11"/>
          </p:nvPr>
        </p:nvSpPr>
        <p:spPr>
          <a:xfrm>
            <a:off x="1431621" y="1371470"/>
            <a:ext cx="10436225" cy="5486530"/>
          </a:xfrm>
        </p:spPr>
        <p:txBody>
          <a:bodyPr/>
          <a:lstStyle/>
          <a:p>
            <a:pPr marL="228600" indent="-228600"/>
            <a:r>
              <a:rPr lang="en-US" dirty="0"/>
              <a:t>One qualitative method we can use to look for potentially relevant length scales in our map is </a:t>
            </a:r>
            <a:r>
              <a:rPr lang="en-US" i="1" dirty="0"/>
              <a:t>gaussian kernel density estimation </a:t>
            </a:r>
            <a:r>
              <a:rPr lang="en-US" dirty="0"/>
              <a:t>(KDE), where a gaussian kernel with some </a:t>
            </a:r>
            <a:r>
              <a:rPr lang="en-US" i="1" dirty="0"/>
              <a:t>bandwidth</a:t>
            </a:r>
            <a:r>
              <a:rPr lang="en-US" dirty="0"/>
              <a:t> is </a:t>
            </a:r>
            <a:r>
              <a:rPr lang="en-US" dirty="0" err="1"/>
              <a:t>rastered</a:t>
            </a:r>
            <a:r>
              <a:rPr lang="en-US" dirty="0"/>
              <a:t> over the dataset to smooth out counts.</a:t>
            </a:r>
          </a:p>
          <a:p>
            <a:pPr marL="228600" indent="-228600"/>
            <a:r>
              <a:rPr lang="en-US" dirty="0"/>
              <a:t>The choice of bandwidth will have a large effect on the observed result:</a:t>
            </a:r>
          </a:p>
          <a:p>
            <a:pPr marL="228600" indent="-228600"/>
            <a:endParaRPr lang="en-US" dirty="0"/>
          </a:p>
          <a:p>
            <a:pPr marL="228600" indent="-228600"/>
            <a:endParaRPr lang="en-US" dirty="0"/>
          </a:p>
          <a:p>
            <a:pPr marL="228600" indent="-228600"/>
            <a:endParaRPr lang="en-US" dirty="0"/>
          </a:p>
          <a:p>
            <a:pPr marL="228600" indent="-228600"/>
            <a:endParaRPr lang="en-US" dirty="0"/>
          </a:p>
          <a:p>
            <a:pPr marL="228600" indent="-228600"/>
            <a:endParaRPr lang="en-US" dirty="0"/>
          </a:p>
          <a:p>
            <a:pPr marL="228600" indent="-228600"/>
            <a:r>
              <a:rPr lang="en-US" dirty="0"/>
              <a:t>This is a good method for getting an overview of the structure of the data, but is not easily translated to formal hypothesis testing.</a:t>
            </a:r>
          </a:p>
        </p:txBody>
      </p:sp>
      <p:sp>
        <p:nvSpPr>
          <p:cNvPr id="3" name="Slide Number Placeholder 2">
            <a:extLst>
              <a:ext uri="{FF2B5EF4-FFF2-40B4-BE49-F238E27FC236}">
                <a16:creationId xmlns:a16="http://schemas.microsoft.com/office/drawing/2014/main" id="{303BDCE2-5487-E5D6-7849-14C817DF4E2B}"/>
              </a:ext>
            </a:extLst>
          </p:cNvPr>
          <p:cNvSpPr>
            <a:spLocks noGrp="1"/>
          </p:cNvSpPr>
          <p:nvPr>
            <p:ph type="sldNum" sz="quarter" idx="14"/>
          </p:nvPr>
        </p:nvSpPr>
        <p:spPr/>
        <p:txBody>
          <a:bodyPr/>
          <a:lstStyle/>
          <a:p>
            <a:fld id="{86CB4B4D-7CA3-9044-876B-883B54F8677D}" type="slidenum">
              <a:rPr lang="en-US" smtClean="0"/>
              <a:pPr/>
              <a:t>5</a:t>
            </a:fld>
            <a:endParaRPr lang="en-US" dirty="0"/>
          </a:p>
        </p:txBody>
      </p:sp>
      <p:sp>
        <p:nvSpPr>
          <p:cNvPr id="4" name="Text Placeholder 3">
            <a:extLst>
              <a:ext uri="{FF2B5EF4-FFF2-40B4-BE49-F238E27FC236}">
                <a16:creationId xmlns:a16="http://schemas.microsoft.com/office/drawing/2014/main" id="{A424A9D0-2415-7828-EDDD-1C0758B58077}"/>
              </a:ext>
            </a:extLst>
          </p:cNvPr>
          <p:cNvSpPr>
            <a:spLocks noGrp="1"/>
          </p:cNvSpPr>
          <p:nvPr>
            <p:ph type="body" sz="quarter" idx="12"/>
          </p:nvPr>
        </p:nvSpPr>
        <p:spPr/>
        <p:txBody>
          <a:bodyPr/>
          <a:lstStyle/>
          <a:p>
            <a:r>
              <a:rPr lang="en-US" dirty="0"/>
              <a:t>Exploratory Analysis: Gaussian KDE</a:t>
            </a:r>
          </a:p>
        </p:txBody>
      </p:sp>
      <p:sp>
        <p:nvSpPr>
          <p:cNvPr id="12" name="Text Placeholder 4">
            <a:extLst>
              <a:ext uri="{FF2B5EF4-FFF2-40B4-BE49-F238E27FC236}">
                <a16:creationId xmlns:a16="http://schemas.microsoft.com/office/drawing/2014/main" id="{F8F82DA3-52D0-2540-BAFC-0CE2ADB1F64C}"/>
              </a:ext>
            </a:extLst>
          </p:cNvPr>
          <p:cNvSpPr>
            <a:spLocks noGrp="1"/>
          </p:cNvSpPr>
          <p:nvPr>
            <p:ph type="body" sz="quarter" idx="13"/>
          </p:nvPr>
        </p:nvSpPr>
        <p:spPr>
          <a:xfrm>
            <a:off x="1782340" y="2969020"/>
            <a:ext cx="645795" cy="400050"/>
          </a:xfrm>
        </p:spPr>
        <p:txBody>
          <a:bodyPr>
            <a:normAutofit/>
          </a:bodyPr>
          <a:lstStyle/>
          <a:p>
            <a:pPr algn="ctr"/>
            <a:r>
              <a:rPr lang="en-US" dirty="0">
                <a:solidFill>
                  <a:schemeClr val="bg1"/>
                </a:solidFill>
              </a:rPr>
              <a:t>0.01</a:t>
            </a:r>
          </a:p>
        </p:txBody>
      </p:sp>
      <p:sp>
        <p:nvSpPr>
          <p:cNvPr id="13" name="Text Placeholder 4">
            <a:extLst>
              <a:ext uri="{FF2B5EF4-FFF2-40B4-BE49-F238E27FC236}">
                <a16:creationId xmlns:a16="http://schemas.microsoft.com/office/drawing/2014/main" id="{AD0E8DDE-0AA8-EFDC-B3AE-AB15C5DE48F8}"/>
              </a:ext>
            </a:extLst>
          </p:cNvPr>
          <p:cNvSpPr txBox="1">
            <a:spLocks/>
          </p:cNvSpPr>
          <p:nvPr/>
        </p:nvSpPr>
        <p:spPr>
          <a:xfrm>
            <a:off x="5059029" y="2969020"/>
            <a:ext cx="645795"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solidFill>
                  <a:schemeClr val="tx1"/>
                </a:solidFill>
              </a:rPr>
              <a:t>0.05</a:t>
            </a:r>
          </a:p>
        </p:txBody>
      </p:sp>
      <p:sp>
        <p:nvSpPr>
          <p:cNvPr id="14" name="Text Placeholder 4">
            <a:extLst>
              <a:ext uri="{FF2B5EF4-FFF2-40B4-BE49-F238E27FC236}">
                <a16:creationId xmlns:a16="http://schemas.microsoft.com/office/drawing/2014/main" id="{05DCEEAF-40E0-1B13-912C-98CAF615D907}"/>
              </a:ext>
            </a:extLst>
          </p:cNvPr>
          <p:cNvSpPr txBox="1">
            <a:spLocks/>
          </p:cNvSpPr>
          <p:nvPr/>
        </p:nvSpPr>
        <p:spPr>
          <a:xfrm>
            <a:off x="8333307" y="2968071"/>
            <a:ext cx="645795"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solidFill>
                  <a:schemeClr val="tx1"/>
                </a:solidFill>
              </a:rPr>
              <a:t>0.10</a:t>
            </a:r>
          </a:p>
        </p:txBody>
      </p:sp>
    </p:spTree>
    <p:extLst>
      <p:ext uri="{BB962C8B-B14F-4D97-AF65-F5344CB8AC3E}">
        <p14:creationId xmlns:p14="http://schemas.microsoft.com/office/powerpoint/2010/main" val="6420509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F12453-ED76-152C-0321-B21BEF9747DD}"/>
              </a:ext>
            </a:extLst>
          </p:cNvPr>
          <p:cNvSpPr/>
          <p:nvPr/>
        </p:nvSpPr>
        <p:spPr>
          <a:xfrm>
            <a:off x="9085943" y="6422675"/>
            <a:ext cx="3106057" cy="3796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pic>
        <p:nvPicPr>
          <p:cNvPr id="24" name="Picture 23" descr="A purple and black square&#10;&#10;AI-generated content may be incorrect.">
            <a:extLst>
              <a:ext uri="{FF2B5EF4-FFF2-40B4-BE49-F238E27FC236}">
                <a16:creationId xmlns:a16="http://schemas.microsoft.com/office/drawing/2014/main" id="{5A3A1D2B-79D8-0F66-97FA-8A500956860B}"/>
              </a:ext>
            </a:extLst>
          </p:cNvPr>
          <p:cNvPicPr>
            <a:picLocks noChangeAspect="1"/>
          </p:cNvPicPr>
          <p:nvPr/>
        </p:nvPicPr>
        <p:blipFill>
          <a:blip r:embed="rId2">
            <a:extLst>
              <a:ext uri="{28A0092B-C50C-407E-A947-70E740481C1C}">
                <a14:useLocalDpi xmlns:a14="http://schemas.microsoft.com/office/drawing/2010/main" val="0"/>
              </a:ext>
            </a:extLst>
          </a:blip>
          <a:srcRect l="17415" t="2509" r="33135" b="2568"/>
          <a:stretch/>
        </p:blipFill>
        <p:spPr>
          <a:xfrm>
            <a:off x="1813302" y="2133750"/>
            <a:ext cx="4928461" cy="4586383"/>
          </a:xfrm>
          <a:prstGeom prst="rect">
            <a:avLst/>
          </a:prstGeom>
        </p:spPr>
      </p:pic>
      <p:sp>
        <p:nvSpPr>
          <p:cNvPr id="2" name="Text Placeholder 1">
            <a:extLst>
              <a:ext uri="{FF2B5EF4-FFF2-40B4-BE49-F238E27FC236}">
                <a16:creationId xmlns:a16="http://schemas.microsoft.com/office/drawing/2014/main" id="{8623B487-E0C0-B39B-AFD9-F886088C4916}"/>
              </a:ext>
            </a:extLst>
          </p:cNvPr>
          <p:cNvSpPr>
            <a:spLocks noGrp="1"/>
          </p:cNvSpPr>
          <p:nvPr>
            <p:ph type="body" sz="quarter" idx="11"/>
          </p:nvPr>
        </p:nvSpPr>
        <p:spPr>
          <a:xfrm>
            <a:off x="1431621" y="1371470"/>
            <a:ext cx="10436225" cy="4961284"/>
          </a:xfrm>
        </p:spPr>
        <p:txBody>
          <a:bodyPr/>
          <a:lstStyle/>
          <a:p>
            <a:pPr marL="228600" indent="-228600"/>
            <a:r>
              <a:rPr lang="en-US" dirty="0"/>
              <a:t>Given an EDXS map for some element, we can divide that map up into </a:t>
            </a:r>
            <a:r>
              <a:rPr lang="en-US" i="1" dirty="0"/>
              <a:t>quadrats</a:t>
            </a:r>
            <a:r>
              <a:rPr lang="en-US" dirty="0"/>
              <a:t> (equally-sized subregions, usually square) and get a count of the detections in each quadrat:</a:t>
            </a:r>
          </a:p>
        </p:txBody>
      </p:sp>
      <p:sp>
        <p:nvSpPr>
          <p:cNvPr id="3" name="Slide Number Placeholder 2">
            <a:extLst>
              <a:ext uri="{FF2B5EF4-FFF2-40B4-BE49-F238E27FC236}">
                <a16:creationId xmlns:a16="http://schemas.microsoft.com/office/drawing/2014/main" id="{CB8C17F1-4FAA-2A51-FF74-8DFD6AF7391F}"/>
              </a:ext>
            </a:extLst>
          </p:cNvPr>
          <p:cNvSpPr>
            <a:spLocks noGrp="1"/>
          </p:cNvSpPr>
          <p:nvPr>
            <p:ph type="sldNum" sz="quarter" idx="14"/>
          </p:nvPr>
        </p:nvSpPr>
        <p:spPr/>
        <p:txBody>
          <a:bodyPr/>
          <a:lstStyle/>
          <a:p>
            <a:fld id="{86CB4B4D-7CA3-9044-876B-883B54F8677D}" type="slidenum">
              <a:rPr lang="en-US" smtClean="0"/>
              <a:pPr/>
              <a:t>6</a:t>
            </a:fld>
            <a:endParaRPr lang="en-US" dirty="0"/>
          </a:p>
        </p:txBody>
      </p:sp>
      <p:sp>
        <p:nvSpPr>
          <p:cNvPr id="4" name="Text Placeholder 3">
            <a:extLst>
              <a:ext uri="{FF2B5EF4-FFF2-40B4-BE49-F238E27FC236}">
                <a16:creationId xmlns:a16="http://schemas.microsoft.com/office/drawing/2014/main" id="{5F2FA797-BE86-54CA-6A95-C4BF544B8B35}"/>
              </a:ext>
            </a:extLst>
          </p:cNvPr>
          <p:cNvSpPr>
            <a:spLocks noGrp="1"/>
          </p:cNvSpPr>
          <p:nvPr>
            <p:ph type="body" sz="quarter" idx="12"/>
          </p:nvPr>
        </p:nvSpPr>
        <p:spPr/>
        <p:txBody>
          <a:bodyPr/>
          <a:lstStyle/>
          <a:p>
            <a:r>
              <a:rPr lang="en-US" dirty="0"/>
              <a:t>The Quadrat Counts Method</a:t>
            </a:r>
          </a:p>
        </p:txBody>
      </p:sp>
      <p:sp>
        <p:nvSpPr>
          <p:cNvPr id="21" name="Text Placeholder 1">
            <a:extLst>
              <a:ext uri="{FF2B5EF4-FFF2-40B4-BE49-F238E27FC236}">
                <a16:creationId xmlns:a16="http://schemas.microsoft.com/office/drawing/2014/main" id="{79B83BD7-16BE-3AFA-8418-7EC48CB5AD7B}"/>
              </a:ext>
            </a:extLst>
          </p:cNvPr>
          <p:cNvSpPr txBox="1">
            <a:spLocks/>
          </p:cNvSpPr>
          <p:nvPr/>
        </p:nvSpPr>
        <p:spPr>
          <a:xfrm>
            <a:off x="6794838" y="2177138"/>
            <a:ext cx="5073007" cy="4155615"/>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When performing this analysis, we must be aware of the </a:t>
            </a:r>
            <a:r>
              <a:rPr lang="en-US" i="1" dirty="0"/>
              <a:t>scale</a:t>
            </a:r>
            <a:r>
              <a:rPr lang="en-US" dirty="0"/>
              <a:t> of the quadrats, with respect to the scale of any expected clustering. If quadrats are too large, we will miss our signal. If they are too small, we may invalidate the statistical methods.</a:t>
            </a:r>
          </a:p>
          <a:p>
            <a:pPr marL="228600" indent="-228600"/>
            <a:r>
              <a:rPr lang="en-US" dirty="0"/>
              <a:t>This is known as the </a:t>
            </a:r>
            <a:r>
              <a:rPr lang="en-US" i="1" dirty="0"/>
              <a:t>modifiable areal unit problem </a:t>
            </a:r>
            <a:r>
              <a:rPr lang="en-US" dirty="0"/>
              <a:t>(MAUP) and is </a:t>
            </a:r>
            <a:r>
              <a:rPr lang="en-US" b="1" dirty="0"/>
              <a:t>ubiquitous</a:t>
            </a:r>
            <a:r>
              <a:rPr lang="en-US" dirty="0"/>
              <a:t> in spatial statistics.</a:t>
            </a:r>
          </a:p>
        </p:txBody>
      </p:sp>
      <p:sp>
        <p:nvSpPr>
          <p:cNvPr id="22" name="TextBox 21">
            <a:extLst>
              <a:ext uri="{FF2B5EF4-FFF2-40B4-BE49-F238E27FC236}">
                <a16:creationId xmlns:a16="http://schemas.microsoft.com/office/drawing/2014/main" id="{081FDD73-F3DE-A7FD-C996-741A579C3856}"/>
              </a:ext>
            </a:extLst>
          </p:cNvPr>
          <p:cNvSpPr txBox="1"/>
          <p:nvPr/>
        </p:nvSpPr>
        <p:spPr>
          <a:xfrm>
            <a:off x="6772725" y="5186448"/>
            <a:ext cx="5307943" cy="1615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“Quadrat analysis of grid </a:t>
            </a:r>
            <a:r>
              <a:rPr lang="en-US" sz="1100" i="1" dirty="0" err="1">
                <a:solidFill>
                  <a:schemeClr val="accent5"/>
                </a:solidFill>
                <a:latin typeface="+mn-lt"/>
                <a:hlinkClick r:id="rId3">
                  <a:extLst>
                    <a:ext uri="{A12FA001-AC4F-418D-AE19-62706E023703}">
                      <ahyp:hlinkClr xmlns:ahyp="http://schemas.microsoft.com/office/drawing/2018/hyperlinkcolor" val="tx"/>
                    </a:ext>
                  </a:extLst>
                </a:hlinkClick>
              </a:rPr>
              <a:t>datsets</a:t>
            </a:r>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 Geospatial Analysis – A Comprehensive Guide, </a:t>
            </a:r>
            <a:r>
              <a:rPr lang="en-US" sz="1100" i="1" dirty="0">
                <a:solidFill>
                  <a:schemeClr val="accent5"/>
                </a:solidFill>
                <a:latin typeface="+mn-lt"/>
                <a:hlinkClick r:id="rId3">
                  <a:extLst>
                    <a:ext uri="{A12FA001-AC4F-418D-AE19-62706E023703}">
                      <ahyp:hlinkClr xmlns:ahyp="http://schemas.microsoft.com/office/drawing/2018/hyperlinkcolor" val="tx"/>
                    </a:ext>
                  </a:extLst>
                </a:hlinkClick>
              </a:rPr>
              <a:t>https://www.spatialanalysisonline.com/HTML/index.html?quadrat_analysis_of_grid_datas.htm</a:t>
            </a: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endParaRPr>
          </a:p>
          <a:p>
            <a:r>
              <a:rPr lang="en-US" sz="1100" i="1" dirty="0">
                <a:solidFill>
                  <a:schemeClr val="accent5"/>
                </a:solidFill>
                <a:latin typeface="+mn-lt"/>
                <a:hlinkClick r:id="rId4">
                  <a:extLst>
                    <a:ext uri="{A12FA001-AC4F-418D-AE19-62706E023703}">
                      <ahyp:hlinkClr xmlns:ahyp="http://schemas.microsoft.com/office/drawing/2018/hyperlinkcolor" val="tx"/>
                    </a:ext>
                  </a:extLst>
                </a:hlinkClick>
              </a:rPr>
              <a:t>“Modifiable Areal Unit Problem,” Wong, The SAGE Handbook of Spatial Analysis, 2009, 10.1016/B978-008044910-4.00475-2 </a:t>
            </a:r>
            <a:endParaRPr lang="en-US" sz="1100" i="1" dirty="0">
              <a:solidFill>
                <a:schemeClr val="accent5"/>
              </a:solidFill>
              <a:latin typeface="+mn-lt"/>
            </a:endParaRPr>
          </a:p>
          <a:p>
            <a:pPr marR="0" algn="l" defTabSz="914400" rtl="0" fontAlgn="auto" latinLnBrk="0" hangingPunct="0">
              <a:lnSpc>
                <a:spcPct val="100000"/>
              </a:lnSpc>
              <a:spcBef>
                <a:spcPts val="0"/>
              </a:spcBef>
              <a:spcAft>
                <a:spcPts val="0"/>
              </a:spcAft>
              <a:buClrTx/>
              <a:buSzTx/>
              <a:tabLst/>
            </a:pPr>
            <a:endParaRPr lang="en-US" sz="1100" i="1" dirty="0">
              <a:solidFill>
                <a:schemeClr val="accent5"/>
              </a:solidFill>
              <a:latin typeface="+mn-lt"/>
            </a:endParaRPr>
          </a:p>
          <a:p>
            <a:r>
              <a:rPr lang="en-US" sz="1100" i="1" dirty="0">
                <a:solidFill>
                  <a:schemeClr val="accent5"/>
                </a:solidFill>
                <a:latin typeface="+mn-lt"/>
                <a:hlinkClick r:id="rId5">
                  <a:extLst>
                    <a:ext uri="{A12FA001-AC4F-418D-AE19-62706E023703}">
                      <ahyp:hlinkClr xmlns:ahyp="http://schemas.microsoft.com/office/drawing/2018/hyperlinkcolor" val="tx"/>
                    </a:ext>
                  </a:extLst>
                </a:hlinkClick>
              </a:rPr>
              <a:t>“The Modifiable Areal Unit Problem,” Openshaw, CATMOG 38, 1984, </a:t>
            </a:r>
            <a:r>
              <a:rPr lang="en-US" sz="1100" i="1" dirty="0">
                <a:solidFill>
                  <a:schemeClr val="accent5"/>
                </a:solidFill>
                <a:latin typeface="+mn-lt"/>
                <a:hlinkClick r:id="rId5">
                  <a:extLst>
                    <a:ext uri="{A12FA001-AC4F-418D-AE19-62706E023703}">
                      <ahyp:hlinkClr xmlns:ahyp="http://schemas.microsoft.com/office/drawing/2018/hyperlinkcolor" val="tx"/>
                    </a:ext>
                  </a:extLst>
                </a:hlinkClick>
              </a:rPr>
              <a:t>https://www.uio.no/studier/emner/sv/iss/SGO9010/openshaw1983.pdf</a:t>
            </a:r>
            <a:endParaRPr lang="en-US" sz="1100" i="1" dirty="0">
              <a:solidFill>
                <a:schemeClr val="accent5"/>
              </a:solidFill>
              <a:latin typeface="+mn-lt"/>
            </a:endParaRPr>
          </a:p>
        </p:txBody>
      </p:sp>
      <p:graphicFrame>
        <p:nvGraphicFramePr>
          <p:cNvPr id="47" name="Table 46">
            <a:extLst>
              <a:ext uri="{FF2B5EF4-FFF2-40B4-BE49-F238E27FC236}">
                <a16:creationId xmlns:a16="http://schemas.microsoft.com/office/drawing/2014/main" id="{BBC4C492-6141-3989-12D8-A58C166ECBA8}"/>
              </a:ext>
            </a:extLst>
          </p:cNvPr>
          <p:cNvGraphicFramePr>
            <a:graphicFrameLocks noGrp="1"/>
          </p:cNvGraphicFramePr>
          <p:nvPr>
            <p:extLst>
              <p:ext uri="{D42A27DB-BD31-4B8C-83A1-F6EECF244321}">
                <p14:modId xmlns:p14="http://schemas.microsoft.com/office/powerpoint/2010/main" val="2276809701"/>
              </p:ext>
            </p:extLst>
          </p:nvPr>
        </p:nvGraphicFramePr>
        <p:xfrm>
          <a:off x="1836748" y="2157196"/>
          <a:ext cx="4880574" cy="4548402"/>
        </p:xfrm>
        <a:graphic>
          <a:graphicData uri="http://schemas.openxmlformats.org/drawingml/2006/table">
            <a:tbl>
              <a:tblPr firstRow="1" bandRow="1">
                <a:tableStyleId>{0505E3EF-67EA-436B-97B2-0124C06EBD24}</a:tableStyleId>
              </a:tblPr>
              <a:tblGrid>
                <a:gridCol w="813429">
                  <a:extLst>
                    <a:ext uri="{9D8B030D-6E8A-4147-A177-3AD203B41FA5}">
                      <a16:colId xmlns:a16="http://schemas.microsoft.com/office/drawing/2014/main" val="1603183576"/>
                    </a:ext>
                  </a:extLst>
                </a:gridCol>
                <a:gridCol w="813429">
                  <a:extLst>
                    <a:ext uri="{9D8B030D-6E8A-4147-A177-3AD203B41FA5}">
                      <a16:colId xmlns:a16="http://schemas.microsoft.com/office/drawing/2014/main" val="3790663639"/>
                    </a:ext>
                  </a:extLst>
                </a:gridCol>
                <a:gridCol w="813429">
                  <a:extLst>
                    <a:ext uri="{9D8B030D-6E8A-4147-A177-3AD203B41FA5}">
                      <a16:colId xmlns:a16="http://schemas.microsoft.com/office/drawing/2014/main" val="2982925866"/>
                    </a:ext>
                  </a:extLst>
                </a:gridCol>
                <a:gridCol w="813429">
                  <a:extLst>
                    <a:ext uri="{9D8B030D-6E8A-4147-A177-3AD203B41FA5}">
                      <a16:colId xmlns:a16="http://schemas.microsoft.com/office/drawing/2014/main" val="1722924740"/>
                    </a:ext>
                  </a:extLst>
                </a:gridCol>
                <a:gridCol w="813429">
                  <a:extLst>
                    <a:ext uri="{9D8B030D-6E8A-4147-A177-3AD203B41FA5}">
                      <a16:colId xmlns:a16="http://schemas.microsoft.com/office/drawing/2014/main" val="985437691"/>
                    </a:ext>
                  </a:extLst>
                </a:gridCol>
                <a:gridCol w="813429">
                  <a:extLst>
                    <a:ext uri="{9D8B030D-6E8A-4147-A177-3AD203B41FA5}">
                      <a16:colId xmlns:a16="http://schemas.microsoft.com/office/drawing/2014/main" val="481756631"/>
                    </a:ext>
                  </a:extLst>
                </a:gridCol>
              </a:tblGrid>
              <a:tr h="758067">
                <a:tc>
                  <a:txBody>
                    <a:bodyPr/>
                    <a:lstStyle/>
                    <a:p>
                      <a:pPr algn="ctr"/>
                      <a:r>
                        <a:rPr lang="en-US" sz="1100" b="1" dirty="0">
                          <a:solidFill>
                            <a:schemeClr val="bg1"/>
                          </a:solidFill>
                          <a:latin typeface="+mn-lt"/>
                        </a:rPr>
                        <a:t>3330</a:t>
                      </a:r>
                    </a:p>
                  </a:txBody>
                  <a:tcPr anchor="ctr">
                    <a:noFill/>
                  </a:tcPr>
                </a:tc>
                <a:tc>
                  <a:txBody>
                    <a:bodyPr/>
                    <a:lstStyle/>
                    <a:p>
                      <a:pPr algn="ctr"/>
                      <a:r>
                        <a:rPr lang="en-US" sz="1100" b="1" dirty="0">
                          <a:solidFill>
                            <a:schemeClr val="bg1"/>
                          </a:solidFill>
                          <a:latin typeface="+mn-lt"/>
                        </a:rPr>
                        <a:t>3254</a:t>
                      </a:r>
                    </a:p>
                  </a:txBody>
                  <a:tcPr anchor="ctr">
                    <a:noFill/>
                  </a:tcPr>
                </a:tc>
                <a:tc>
                  <a:txBody>
                    <a:bodyPr/>
                    <a:lstStyle/>
                    <a:p>
                      <a:pPr algn="ctr"/>
                      <a:r>
                        <a:rPr lang="en-US" sz="1100" b="1" dirty="0">
                          <a:solidFill>
                            <a:schemeClr val="bg1"/>
                          </a:solidFill>
                          <a:latin typeface="+mn-lt"/>
                        </a:rPr>
                        <a:t>3248</a:t>
                      </a:r>
                    </a:p>
                  </a:txBody>
                  <a:tcPr anchor="ctr">
                    <a:noFill/>
                  </a:tcPr>
                </a:tc>
                <a:tc>
                  <a:txBody>
                    <a:bodyPr/>
                    <a:lstStyle/>
                    <a:p>
                      <a:pPr algn="ctr"/>
                      <a:r>
                        <a:rPr lang="en-US" sz="1100" b="1" dirty="0">
                          <a:solidFill>
                            <a:schemeClr val="bg1"/>
                          </a:solidFill>
                          <a:latin typeface="+mn-lt"/>
                        </a:rPr>
                        <a:t>3271</a:t>
                      </a:r>
                    </a:p>
                  </a:txBody>
                  <a:tcPr anchor="ctr">
                    <a:noFill/>
                  </a:tcPr>
                </a:tc>
                <a:tc>
                  <a:txBody>
                    <a:bodyPr/>
                    <a:lstStyle/>
                    <a:p>
                      <a:pPr algn="ctr"/>
                      <a:r>
                        <a:rPr lang="en-US" sz="1100" b="1" dirty="0">
                          <a:solidFill>
                            <a:schemeClr val="bg1"/>
                          </a:solidFill>
                          <a:latin typeface="+mn-lt"/>
                        </a:rPr>
                        <a:t>3206</a:t>
                      </a:r>
                    </a:p>
                  </a:txBody>
                  <a:tcPr anchor="ctr">
                    <a:noFill/>
                  </a:tcPr>
                </a:tc>
                <a:tc>
                  <a:txBody>
                    <a:bodyPr/>
                    <a:lstStyle/>
                    <a:p>
                      <a:pPr algn="ctr"/>
                      <a:r>
                        <a:rPr lang="en-US" sz="1100" b="1" dirty="0">
                          <a:solidFill>
                            <a:schemeClr val="bg1"/>
                          </a:solidFill>
                          <a:latin typeface="+mn-lt"/>
                        </a:rPr>
                        <a:t>3256</a:t>
                      </a:r>
                    </a:p>
                  </a:txBody>
                  <a:tcPr anchor="ctr">
                    <a:noFill/>
                  </a:tcPr>
                </a:tc>
                <a:extLst>
                  <a:ext uri="{0D108BD9-81ED-4DB2-BD59-A6C34878D82A}">
                    <a16:rowId xmlns:a16="http://schemas.microsoft.com/office/drawing/2014/main" val="3724696766"/>
                  </a:ext>
                </a:extLst>
              </a:tr>
              <a:tr h="758067">
                <a:tc>
                  <a:txBody>
                    <a:bodyPr/>
                    <a:lstStyle/>
                    <a:p>
                      <a:pPr algn="ctr"/>
                      <a:r>
                        <a:rPr lang="en-US" sz="1100" b="1" dirty="0">
                          <a:solidFill>
                            <a:schemeClr val="bg1"/>
                          </a:solidFill>
                          <a:latin typeface="+mn-lt"/>
                        </a:rPr>
                        <a:t>3186</a:t>
                      </a:r>
                    </a:p>
                  </a:txBody>
                  <a:tcPr anchor="ctr">
                    <a:noFill/>
                  </a:tcPr>
                </a:tc>
                <a:tc>
                  <a:txBody>
                    <a:bodyPr/>
                    <a:lstStyle/>
                    <a:p>
                      <a:pPr algn="ctr"/>
                      <a:r>
                        <a:rPr lang="en-US" sz="1100" b="1" dirty="0">
                          <a:solidFill>
                            <a:schemeClr val="bg1"/>
                          </a:solidFill>
                          <a:latin typeface="+mn-lt"/>
                        </a:rPr>
                        <a:t>3044</a:t>
                      </a:r>
                    </a:p>
                  </a:txBody>
                  <a:tcPr anchor="ctr">
                    <a:noFill/>
                  </a:tcPr>
                </a:tc>
                <a:tc>
                  <a:txBody>
                    <a:bodyPr/>
                    <a:lstStyle/>
                    <a:p>
                      <a:pPr algn="ctr"/>
                      <a:r>
                        <a:rPr lang="en-US" sz="1100" b="1" dirty="0">
                          <a:solidFill>
                            <a:schemeClr val="bg1"/>
                          </a:solidFill>
                          <a:latin typeface="+mn-lt"/>
                        </a:rPr>
                        <a:t>3130</a:t>
                      </a:r>
                    </a:p>
                  </a:txBody>
                  <a:tcPr anchor="ctr">
                    <a:noFill/>
                  </a:tcPr>
                </a:tc>
                <a:tc>
                  <a:txBody>
                    <a:bodyPr/>
                    <a:lstStyle/>
                    <a:p>
                      <a:pPr algn="ctr"/>
                      <a:r>
                        <a:rPr lang="en-US" sz="1100" b="1" dirty="0">
                          <a:solidFill>
                            <a:schemeClr val="bg1"/>
                          </a:solidFill>
                          <a:latin typeface="+mn-lt"/>
                        </a:rPr>
                        <a:t>3144</a:t>
                      </a:r>
                    </a:p>
                  </a:txBody>
                  <a:tcPr anchor="ctr">
                    <a:noFill/>
                  </a:tcPr>
                </a:tc>
                <a:tc>
                  <a:txBody>
                    <a:bodyPr/>
                    <a:lstStyle/>
                    <a:p>
                      <a:pPr algn="ctr"/>
                      <a:r>
                        <a:rPr lang="en-US" sz="1100" b="1" dirty="0">
                          <a:solidFill>
                            <a:schemeClr val="bg1"/>
                          </a:solidFill>
                          <a:latin typeface="+mn-lt"/>
                        </a:rPr>
                        <a:t>3178</a:t>
                      </a:r>
                    </a:p>
                  </a:txBody>
                  <a:tcPr anchor="ctr">
                    <a:noFill/>
                  </a:tcPr>
                </a:tc>
                <a:tc>
                  <a:txBody>
                    <a:bodyPr/>
                    <a:lstStyle/>
                    <a:p>
                      <a:pPr algn="ctr"/>
                      <a:r>
                        <a:rPr lang="en-US" sz="1100" b="1" dirty="0">
                          <a:solidFill>
                            <a:schemeClr val="bg1"/>
                          </a:solidFill>
                          <a:latin typeface="+mn-lt"/>
                        </a:rPr>
                        <a:t>3248</a:t>
                      </a:r>
                    </a:p>
                  </a:txBody>
                  <a:tcPr anchor="ctr">
                    <a:noFill/>
                  </a:tcPr>
                </a:tc>
                <a:extLst>
                  <a:ext uri="{0D108BD9-81ED-4DB2-BD59-A6C34878D82A}">
                    <a16:rowId xmlns:a16="http://schemas.microsoft.com/office/drawing/2014/main" val="2438668431"/>
                  </a:ext>
                </a:extLst>
              </a:tr>
              <a:tr h="758067">
                <a:tc>
                  <a:txBody>
                    <a:bodyPr/>
                    <a:lstStyle/>
                    <a:p>
                      <a:pPr algn="ctr"/>
                      <a:r>
                        <a:rPr lang="en-US" sz="1100" b="1" dirty="0">
                          <a:solidFill>
                            <a:schemeClr val="bg1"/>
                          </a:solidFill>
                          <a:latin typeface="+mn-lt"/>
                        </a:rPr>
                        <a:t>3093</a:t>
                      </a:r>
                    </a:p>
                  </a:txBody>
                  <a:tcPr anchor="ctr">
                    <a:noFill/>
                  </a:tcPr>
                </a:tc>
                <a:tc>
                  <a:txBody>
                    <a:bodyPr/>
                    <a:lstStyle/>
                    <a:p>
                      <a:pPr algn="ctr"/>
                      <a:r>
                        <a:rPr lang="en-US" sz="1100" b="1" dirty="0">
                          <a:solidFill>
                            <a:schemeClr val="bg1"/>
                          </a:solidFill>
                          <a:latin typeface="+mn-lt"/>
                        </a:rPr>
                        <a:t>2948</a:t>
                      </a:r>
                    </a:p>
                  </a:txBody>
                  <a:tcPr anchor="ctr">
                    <a:noFill/>
                  </a:tcPr>
                </a:tc>
                <a:tc>
                  <a:txBody>
                    <a:bodyPr/>
                    <a:lstStyle/>
                    <a:p>
                      <a:pPr algn="ctr"/>
                      <a:r>
                        <a:rPr lang="en-US" sz="1100" b="1" dirty="0">
                          <a:solidFill>
                            <a:schemeClr val="bg1"/>
                          </a:solidFill>
                          <a:latin typeface="+mn-lt"/>
                        </a:rPr>
                        <a:t>3089</a:t>
                      </a:r>
                    </a:p>
                  </a:txBody>
                  <a:tcPr anchor="ctr">
                    <a:noFill/>
                  </a:tcPr>
                </a:tc>
                <a:tc>
                  <a:txBody>
                    <a:bodyPr/>
                    <a:lstStyle/>
                    <a:p>
                      <a:pPr algn="ctr"/>
                      <a:r>
                        <a:rPr lang="en-US" sz="1100" b="1" dirty="0">
                          <a:solidFill>
                            <a:schemeClr val="bg1"/>
                          </a:solidFill>
                          <a:latin typeface="+mn-lt"/>
                        </a:rPr>
                        <a:t>3050</a:t>
                      </a:r>
                    </a:p>
                  </a:txBody>
                  <a:tcPr anchor="ctr">
                    <a:noFill/>
                  </a:tcPr>
                </a:tc>
                <a:tc>
                  <a:txBody>
                    <a:bodyPr/>
                    <a:lstStyle/>
                    <a:p>
                      <a:pPr algn="ctr"/>
                      <a:r>
                        <a:rPr lang="en-US" sz="1100" b="1" dirty="0">
                          <a:solidFill>
                            <a:schemeClr val="bg1"/>
                          </a:solidFill>
                          <a:latin typeface="+mn-lt"/>
                        </a:rPr>
                        <a:t>3095</a:t>
                      </a:r>
                    </a:p>
                  </a:txBody>
                  <a:tcPr anchor="ctr">
                    <a:noFill/>
                  </a:tcPr>
                </a:tc>
                <a:tc>
                  <a:txBody>
                    <a:bodyPr/>
                    <a:lstStyle/>
                    <a:p>
                      <a:pPr algn="ctr"/>
                      <a:r>
                        <a:rPr lang="en-US" sz="1100" b="1" dirty="0">
                          <a:solidFill>
                            <a:schemeClr val="bg1"/>
                          </a:solidFill>
                          <a:latin typeface="+mn-lt"/>
                        </a:rPr>
                        <a:t>3180</a:t>
                      </a:r>
                    </a:p>
                  </a:txBody>
                  <a:tcPr anchor="ctr">
                    <a:noFill/>
                  </a:tcPr>
                </a:tc>
                <a:extLst>
                  <a:ext uri="{0D108BD9-81ED-4DB2-BD59-A6C34878D82A}">
                    <a16:rowId xmlns:a16="http://schemas.microsoft.com/office/drawing/2014/main" val="2904925757"/>
                  </a:ext>
                </a:extLst>
              </a:tr>
              <a:tr h="758067">
                <a:tc>
                  <a:txBody>
                    <a:bodyPr/>
                    <a:lstStyle/>
                    <a:p>
                      <a:pPr algn="ctr"/>
                      <a:r>
                        <a:rPr lang="en-US" sz="1100" b="1" dirty="0">
                          <a:solidFill>
                            <a:schemeClr val="bg1"/>
                          </a:solidFill>
                          <a:latin typeface="+mn-lt"/>
                        </a:rPr>
                        <a:t>2988</a:t>
                      </a:r>
                    </a:p>
                  </a:txBody>
                  <a:tcPr anchor="ctr">
                    <a:noFill/>
                  </a:tcPr>
                </a:tc>
                <a:tc>
                  <a:txBody>
                    <a:bodyPr/>
                    <a:lstStyle/>
                    <a:p>
                      <a:pPr algn="ctr"/>
                      <a:r>
                        <a:rPr lang="en-US" sz="1100" b="1" dirty="0">
                          <a:solidFill>
                            <a:schemeClr val="bg1"/>
                          </a:solidFill>
                          <a:latin typeface="+mn-lt"/>
                        </a:rPr>
                        <a:t>2941</a:t>
                      </a:r>
                    </a:p>
                  </a:txBody>
                  <a:tcPr anchor="ctr">
                    <a:noFill/>
                  </a:tcPr>
                </a:tc>
                <a:tc>
                  <a:txBody>
                    <a:bodyPr/>
                    <a:lstStyle/>
                    <a:p>
                      <a:pPr algn="ctr"/>
                      <a:r>
                        <a:rPr lang="en-US" sz="1100" b="1" dirty="0">
                          <a:solidFill>
                            <a:schemeClr val="bg1"/>
                          </a:solidFill>
                          <a:latin typeface="+mn-lt"/>
                        </a:rPr>
                        <a:t>2997</a:t>
                      </a:r>
                    </a:p>
                  </a:txBody>
                  <a:tcPr anchor="ctr">
                    <a:noFill/>
                  </a:tcPr>
                </a:tc>
                <a:tc>
                  <a:txBody>
                    <a:bodyPr/>
                    <a:lstStyle/>
                    <a:p>
                      <a:pPr algn="ctr"/>
                      <a:r>
                        <a:rPr lang="en-US" sz="1100" b="1" dirty="0">
                          <a:solidFill>
                            <a:schemeClr val="bg1"/>
                          </a:solidFill>
                          <a:latin typeface="+mn-lt"/>
                        </a:rPr>
                        <a:t>3027</a:t>
                      </a:r>
                    </a:p>
                  </a:txBody>
                  <a:tcPr anchor="ctr">
                    <a:noFill/>
                  </a:tcPr>
                </a:tc>
                <a:tc>
                  <a:txBody>
                    <a:bodyPr/>
                    <a:lstStyle/>
                    <a:p>
                      <a:pPr algn="ctr"/>
                      <a:r>
                        <a:rPr lang="en-US" sz="1100" b="1" dirty="0">
                          <a:solidFill>
                            <a:schemeClr val="bg1"/>
                          </a:solidFill>
                          <a:latin typeface="+mn-lt"/>
                        </a:rPr>
                        <a:t>3071</a:t>
                      </a:r>
                    </a:p>
                  </a:txBody>
                  <a:tcPr anchor="ctr">
                    <a:noFill/>
                  </a:tcPr>
                </a:tc>
                <a:tc>
                  <a:txBody>
                    <a:bodyPr/>
                    <a:lstStyle/>
                    <a:p>
                      <a:pPr algn="ctr"/>
                      <a:r>
                        <a:rPr lang="en-US" sz="1100" b="1" dirty="0">
                          <a:solidFill>
                            <a:schemeClr val="bg1"/>
                          </a:solidFill>
                          <a:latin typeface="+mn-lt"/>
                        </a:rPr>
                        <a:t>3046</a:t>
                      </a:r>
                    </a:p>
                  </a:txBody>
                  <a:tcPr anchor="ctr">
                    <a:noFill/>
                  </a:tcPr>
                </a:tc>
                <a:extLst>
                  <a:ext uri="{0D108BD9-81ED-4DB2-BD59-A6C34878D82A}">
                    <a16:rowId xmlns:a16="http://schemas.microsoft.com/office/drawing/2014/main" val="2449956938"/>
                  </a:ext>
                </a:extLst>
              </a:tr>
              <a:tr h="758067">
                <a:tc>
                  <a:txBody>
                    <a:bodyPr/>
                    <a:lstStyle/>
                    <a:p>
                      <a:pPr algn="ctr"/>
                      <a:r>
                        <a:rPr lang="en-US" sz="1100" b="1" dirty="0">
                          <a:solidFill>
                            <a:schemeClr val="bg1"/>
                          </a:solidFill>
                          <a:latin typeface="+mn-lt"/>
                        </a:rPr>
                        <a:t>2991</a:t>
                      </a:r>
                    </a:p>
                  </a:txBody>
                  <a:tcPr anchor="ctr">
                    <a:noFill/>
                  </a:tcPr>
                </a:tc>
                <a:tc>
                  <a:txBody>
                    <a:bodyPr/>
                    <a:lstStyle/>
                    <a:p>
                      <a:pPr algn="ctr"/>
                      <a:r>
                        <a:rPr lang="en-US" sz="1100" b="1" dirty="0">
                          <a:solidFill>
                            <a:schemeClr val="bg1"/>
                          </a:solidFill>
                          <a:latin typeface="+mn-lt"/>
                        </a:rPr>
                        <a:t>2855</a:t>
                      </a:r>
                    </a:p>
                  </a:txBody>
                  <a:tcPr anchor="ctr">
                    <a:noFill/>
                  </a:tcPr>
                </a:tc>
                <a:tc>
                  <a:txBody>
                    <a:bodyPr/>
                    <a:lstStyle/>
                    <a:p>
                      <a:pPr algn="ctr"/>
                      <a:r>
                        <a:rPr lang="en-US" sz="1100" b="1" dirty="0">
                          <a:solidFill>
                            <a:schemeClr val="bg1"/>
                          </a:solidFill>
                          <a:latin typeface="+mn-lt"/>
                        </a:rPr>
                        <a:t>2909</a:t>
                      </a:r>
                    </a:p>
                  </a:txBody>
                  <a:tcPr anchor="ctr">
                    <a:noFill/>
                  </a:tcPr>
                </a:tc>
                <a:tc>
                  <a:txBody>
                    <a:bodyPr/>
                    <a:lstStyle/>
                    <a:p>
                      <a:pPr algn="ctr"/>
                      <a:r>
                        <a:rPr lang="en-US" sz="1100" b="1" dirty="0">
                          <a:solidFill>
                            <a:schemeClr val="bg1"/>
                          </a:solidFill>
                          <a:latin typeface="+mn-lt"/>
                        </a:rPr>
                        <a:t>2889</a:t>
                      </a:r>
                    </a:p>
                  </a:txBody>
                  <a:tcPr anchor="ctr">
                    <a:noFill/>
                  </a:tcPr>
                </a:tc>
                <a:tc>
                  <a:txBody>
                    <a:bodyPr/>
                    <a:lstStyle/>
                    <a:p>
                      <a:pPr algn="ctr"/>
                      <a:r>
                        <a:rPr lang="en-US" sz="1100" b="1" dirty="0">
                          <a:solidFill>
                            <a:schemeClr val="bg1"/>
                          </a:solidFill>
                          <a:latin typeface="+mn-lt"/>
                        </a:rPr>
                        <a:t>2821</a:t>
                      </a:r>
                    </a:p>
                  </a:txBody>
                  <a:tcPr anchor="ctr">
                    <a:noFill/>
                  </a:tcPr>
                </a:tc>
                <a:tc>
                  <a:txBody>
                    <a:bodyPr/>
                    <a:lstStyle/>
                    <a:p>
                      <a:pPr algn="ctr"/>
                      <a:r>
                        <a:rPr lang="en-US" sz="1100" b="1" dirty="0">
                          <a:solidFill>
                            <a:schemeClr val="bg1"/>
                          </a:solidFill>
                          <a:latin typeface="+mn-lt"/>
                        </a:rPr>
                        <a:t>2941</a:t>
                      </a:r>
                    </a:p>
                  </a:txBody>
                  <a:tcPr anchor="ctr">
                    <a:noFill/>
                  </a:tcPr>
                </a:tc>
                <a:extLst>
                  <a:ext uri="{0D108BD9-81ED-4DB2-BD59-A6C34878D82A}">
                    <a16:rowId xmlns:a16="http://schemas.microsoft.com/office/drawing/2014/main" val="3727527098"/>
                  </a:ext>
                </a:extLst>
              </a:tr>
              <a:tr h="758067">
                <a:tc>
                  <a:txBody>
                    <a:bodyPr/>
                    <a:lstStyle/>
                    <a:p>
                      <a:pPr algn="ctr"/>
                      <a:r>
                        <a:rPr lang="en-US" sz="1100" b="1" dirty="0">
                          <a:solidFill>
                            <a:schemeClr val="bg1"/>
                          </a:solidFill>
                          <a:latin typeface="+mn-lt"/>
                        </a:rPr>
                        <a:t>2662</a:t>
                      </a:r>
                    </a:p>
                  </a:txBody>
                  <a:tcPr anchor="ctr">
                    <a:noFill/>
                  </a:tcPr>
                </a:tc>
                <a:tc>
                  <a:txBody>
                    <a:bodyPr/>
                    <a:lstStyle/>
                    <a:p>
                      <a:pPr algn="ctr"/>
                      <a:r>
                        <a:rPr lang="en-US" sz="1100" b="1" dirty="0">
                          <a:solidFill>
                            <a:schemeClr val="bg1"/>
                          </a:solidFill>
                          <a:latin typeface="+mn-lt"/>
                        </a:rPr>
                        <a:t>2624</a:t>
                      </a:r>
                    </a:p>
                  </a:txBody>
                  <a:tcPr anchor="ctr">
                    <a:noFill/>
                  </a:tcPr>
                </a:tc>
                <a:tc>
                  <a:txBody>
                    <a:bodyPr/>
                    <a:lstStyle/>
                    <a:p>
                      <a:pPr algn="ctr"/>
                      <a:r>
                        <a:rPr lang="en-US" sz="1100" b="1" dirty="0">
                          <a:solidFill>
                            <a:schemeClr val="bg1"/>
                          </a:solidFill>
                          <a:latin typeface="+mn-lt"/>
                        </a:rPr>
                        <a:t>2671</a:t>
                      </a:r>
                    </a:p>
                  </a:txBody>
                  <a:tcPr anchor="ctr">
                    <a:noFill/>
                  </a:tcPr>
                </a:tc>
                <a:tc>
                  <a:txBody>
                    <a:bodyPr/>
                    <a:lstStyle/>
                    <a:p>
                      <a:pPr algn="ctr"/>
                      <a:r>
                        <a:rPr lang="en-US" sz="1100" b="1" dirty="0">
                          <a:solidFill>
                            <a:schemeClr val="bg1"/>
                          </a:solidFill>
                          <a:latin typeface="+mn-lt"/>
                        </a:rPr>
                        <a:t>2772</a:t>
                      </a:r>
                    </a:p>
                  </a:txBody>
                  <a:tcPr anchor="ctr">
                    <a:noFill/>
                  </a:tcPr>
                </a:tc>
                <a:tc>
                  <a:txBody>
                    <a:bodyPr/>
                    <a:lstStyle/>
                    <a:p>
                      <a:pPr algn="ctr"/>
                      <a:r>
                        <a:rPr lang="en-US" sz="1100" b="1" dirty="0">
                          <a:solidFill>
                            <a:schemeClr val="bg1"/>
                          </a:solidFill>
                          <a:latin typeface="+mn-lt"/>
                        </a:rPr>
                        <a:t>2677</a:t>
                      </a:r>
                    </a:p>
                  </a:txBody>
                  <a:tcPr anchor="ctr">
                    <a:noFill/>
                  </a:tcPr>
                </a:tc>
                <a:tc>
                  <a:txBody>
                    <a:bodyPr/>
                    <a:lstStyle/>
                    <a:p>
                      <a:pPr algn="ctr"/>
                      <a:r>
                        <a:rPr lang="en-US" sz="1100" b="1" dirty="0">
                          <a:solidFill>
                            <a:schemeClr val="bg1"/>
                          </a:solidFill>
                          <a:latin typeface="+mn-lt"/>
                        </a:rPr>
                        <a:t>2791</a:t>
                      </a:r>
                    </a:p>
                  </a:txBody>
                  <a:tcPr anchor="ctr">
                    <a:noFill/>
                  </a:tcPr>
                </a:tc>
                <a:extLst>
                  <a:ext uri="{0D108BD9-81ED-4DB2-BD59-A6C34878D82A}">
                    <a16:rowId xmlns:a16="http://schemas.microsoft.com/office/drawing/2014/main" val="508393895"/>
                  </a:ext>
                </a:extLst>
              </a:tr>
            </a:tbl>
          </a:graphicData>
        </a:graphic>
      </p:graphicFrame>
    </p:spTree>
    <p:extLst>
      <p:ext uri="{BB962C8B-B14F-4D97-AF65-F5344CB8AC3E}">
        <p14:creationId xmlns:p14="http://schemas.microsoft.com/office/powerpoint/2010/main" val="7880412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up of a pixelated square&#10;&#10;AI-generated content may be incorrect.">
            <a:extLst>
              <a:ext uri="{FF2B5EF4-FFF2-40B4-BE49-F238E27FC236}">
                <a16:creationId xmlns:a16="http://schemas.microsoft.com/office/drawing/2014/main" id="{18FE5CFE-1294-724E-0E7F-5AE7E663E684}"/>
              </a:ext>
            </a:extLst>
          </p:cNvPr>
          <p:cNvPicPr>
            <a:picLocks noChangeAspect="1"/>
          </p:cNvPicPr>
          <p:nvPr/>
        </p:nvPicPr>
        <p:blipFill>
          <a:blip r:embed="rId3" cstate="print">
            <a:extLst>
              <a:ext uri="{28A0092B-C50C-407E-A947-70E740481C1C}">
                <a14:useLocalDpi xmlns:a14="http://schemas.microsoft.com/office/drawing/2010/main" val="0"/>
              </a:ext>
            </a:extLst>
          </a:blip>
          <a:srcRect l="32618" t="11876" r="30001" b="10770"/>
          <a:stretch/>
        </p:blipFill>
        <p:spPr>
          <a:xfrm>
            <a:off x="9111948" y="4012274"/>
            <a:ext cx="2210360" cy="2217399"/>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938A627B-6D9E-DC23-466F-E8AEC50B1D2B}"/>
                  </a:ext>
                </a:extLst>
              </p:cNvPr>
              <p:cNvSpPr>
                <a:spLocks noGrp="1"/>
              </p:cNvSpPr>
              <p:nvPr>
                <p:ph type="body" sz="quarter" idx="11"/>
              </p:nvPr>
            </p:nvSpPr>
            <p:spPr>
              <a:xfrm>
                <a:off x="1431621" y="1371470"/>
                <a:ext cx="10436225" cy="4961284"/>
              </a:xfrm>
            </p:spPr>
            <p:txBody>
              <a:bodyPr/>
              <a:lstStyle/>
              <a:p>
                <a:pPr marL="228600" indent="-228600"/>
                <a:r>
                  <a:rPr lang="en-US" dirty="0"/>
                  <a:t>Recalling that for the Poisson distribution </a:t>
                </a:r>
                <a14:m>
                  <m:oMath xmlns:m="http://schemas.openxmlformats.org/officeDocument/2006/math">
                    <m:r>
                      <a:rPr lang="el-GR" i="1" dirty="0" smtClean="0">
                        <a:latin typeface="Cambria Math" panose="02040503050406030204" pitchFamily="18" charset="0"/>
                        <a:ea typeface="Cambria Math" panose="02040503050406030204" pitchFamily="18" charset="0"/>
                      </a:rPr>
                      <m:t>𝜆</m:t>
                    </m:r>
                    <m:r>
                      <a:rPr lang="en-US" b="0" i="1" dirty="0" smtClean="0">
                        <a:latin typeface="Cambria Math" panose="02040503050406030204" pitchFamily="18" charset="0"/>
                        <a:ea typeface="Cambria Math" panose="02040503050406030204" pitchFamily="18" charset="0"/>
                      </a:rPr>
                      <m:t>=</m:t>
                    </m:r>
                    <m:r>
                      <m:rPr>
                        <m:sty m:val="p"/>
                      </m:rPr>
                      <a:rPr lang="el-GR" i="1" dirty="0" smtClean="0">
                        <a:latin typeface="Cambria Math" panose="02040503050406030204" pitchFamily="18" charset="0"/>
                        <a:ea typeface="Cambria Math" panose="02040503050406030204" pitchFamily="18" charset="0"/>
                      </a:rPr>
                      <m:t>μ</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rPr>
                          <m:t>2</m:t>
                        </m:r>
                      </m:sup>
                    </m:sSup>
                  </m:oMath>
                </a14:m>
                <a:r>
                  <a:rPr lang="en-US" dirty="0"/>
                  <a:t>, a simple statistic we can use is the variance-to-mean ratio </a:t>
                </a:r>
                <a14:m>
                  <m:oMath xmlns:m="http://schemas.openxmlformats.org/officeDocument/2006/math">
                    <m:f>
                      <m:fPr>
                        <m:type m:val="skw"/>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num>
                      <m:den>
                        <m:r>
                          <a:rPr lang="en-US" i="1">
                            <a:latin typeface="Cambria Math" panose="02040503050406030204" pitchFamily="18" charset="0"/>
                            <a:ea typeface="Cambria Math" panose="02040503050406030204" pitchFamily="18" charset="0"/>
                          </a:rPr>
                          <m:t>𝜇</m:t>
                        </m:r>
                      </m:den>
                    </m:f>
                  </m:oMath>
                </a14:m>
                <a:r>
                  <a:rPr lang="en-US" dirty="0"/>
                  <a:t> (also known as the </a:t>
                </a:r>
                <a:r>
                  <a:rPr lang="en-US" i="1" dirty="0"/>
                  <a:t>index of dispersion</a:t>
                </a:r>
                <a:r>
                  <a:rPr lang="en-US" dirty="0"/>
                  <a:t> or </a:t>
                </a:r>
                <a:r>
                  <a:rPr lang="en-US" i="1" dirty="0"/>
                  <a:t>Fano factor</a:t>
                </a:r>
                <a:r>
                  <a:rPr lang="en-US" dirty="0"/>
                  <a:t>), which should be 1 if counts result from a </a:t>
                </a:r>
                <a:r>
                  <a:rPr lang="en-US" i="1" dirty="0"/>
                  <a:t>homogeneous</a:t>
                </a:r>
                <a:r>
                  <a:rPr lang="en-US" dirty="0"/>
                  <a:t> Poisson process:</a:t>
                </a:r>
              </a:p>
              <a:p>
                <a:pPr marL="228600" indent="-228600"/>
                <a:endParaRPr lang="en-US" dirty="0"/>
              </a:p>
            </p:txBody>
          </p:sp>
        </mc:Choice>
        <mc:Fallback xmlns="">
          <p:sp>
            <p:nvSpPr>
              <p:cNvPr id="2" name="Text Placeholder 1">
                <a:extLst>
                  <a:ext uri="{FF2B5EF4-FFF2-40B4-BE49-F238E27FC236}">
                    <a16:creationId xmlns:a16="http://schemas.microsoft.com/office/drawing/2014/main" id="{938A627B-6D9E-DC23-466F-E8AEC50B1D2B}"/>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4"/>
                <a:stretch>
                  <a:fillRect l="-1051" t="-688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C6DE94D-D0FC-F38B-110F-82BA0F11E1C3}"/>
              </a:ext>
            </a:extLst>
          </p:cNvPr>
          <p:cNvSpPr>
            <a:spLocks noGrp="1"/>
          </p:cNvSpPr>
          <p:nvPr>
            <p:ph type="sldNum" sz="quarter" idx="14"/>
          </p:nvPr>
        </p:nvSpPr>
        <p:spPr/>
        <p:txBody>
          <a:bodyPr/>
          <a:lstStyle/>
          <a:p>
            <a:fld id="{86CB4B4D-7CA3-9044-876B-883B54F8677D}" type="slidenum">
              <a:rPr lang="en-US" smtClean="0"/>
              <a:pPr/>
              <a:t>7</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86627D4-E03D-6F2F-7156-A22185383B4D}"/>
                  </a:ext>
                </a:extLst>
              </p:cNvPr>
              <p:cNvSpPr>
                <a:spLocks noGrp="1"/>
              </p:cNvSpPr>
              <p:nvPr>
                <p:ph type="body" sz="quarter" idx="12"/>
              </p:nvPr>
            </p:nvSpPr>
            <p:spPr/>
            <p:txBody>
              <a:bodyPr>
                <a:normAutofit/>
              </a:bodyPr>
              <a:lstStyle/>
              <a:p>
                <a:r>
                  <a:rPr lang="en-US" dirty="0"/>
                  <a:t>Quadrat Test Statistics: </a:t>
                </a:r>
                <a14:m>
                  <m:oMath xmlns:m="http://schemas.openxmlformats.org/officeDocument/2006/math">
                    <m:f>
                      <m:fPr>
                        <m:type m:val="skw"/>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num>
                      <m:den>
                        <m:r>
                          <a:rPr lang="en-US" i="1" smtClean="0">
                            <a:latin typeface="Cambria Math" panose="02040503050406030204" pitchFamily="18" charset="0"/>
                            <a:ea typeface="Cambria Math" panose="02040503050406030204" pitchFamily="18" charset="0"/>
                          </a:rPr>
                          <m:t>𝜇</m:t>
                        </m:r>
                      </m:den>
                    </m:f>
                  </m:oMath>
                </a14:m>
                <a:endParaRPr lang="en-US" dirty="0"/>
              </a:p>
            </p:txBody>
          </p:sp>
        </mc:Choice>
        <mc:Fallback xmlns="">
          <p:sp>
            <p:nvSpPr>
              <p:cNvPr id="4" name="Text Placeholder 3">
                <a:extLst>
                  <a:ext uri="{FF2B5EF4-FFF2-40B4-BE49-F238E27FC236}">
                    <a16:creationId xmlns:a16="http://schemas.microsoft.com/office/drawing/2014/main" id="{D86627D4-E03D-6F2F-7156-A22185383B4D}"/>
                  </a:ext>
                </a:extLst>
              </p:cNvPr>
              <p:cNvSpPr>
                <a:spLocks noGrp="1" noRot="1" noChangeAspect="1" noMove="1" noResize="1" noEditPoints="1" noAdjustHandles="1" noChangeArrowheads="1" noChangeShapeType="1" noTextEdit="1"/>
              </p:cNvSpPr>
              <p:nvPr>
                <p:ph type="body" sz="quarter" idx="12"/>
              </p:nvPr>
            </p:nvSpPr>
            <p:spPr>
              <a:blipFill>
                <a:blip r:embed="rId5"/>
                <a:stretch>
                  <a:fillRect l="-2220" t="-14151" b="-358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DD3E449A-046F-FF57-EB85-55DCFB9371A8}"/>
                  </a:ext>
                </a:extLst>
              </p:cNvPr>
              <p:cNvGraphicFramePr>
                <a:graphicFrameLocks noGrp="1"/>
              </p:cNvGraphicFramePr>
              <p:nvPr>
                <p:extLst>
                  <p:ext uri="{D42A27DB-BD31-4B8C-83A1-F6EECF244321}">
                    <p14:modId xmlns:p14="http://schemas.microsoft.com/office/powerpoint/2010/main" val="2030354325"/>
                  </p:ext>
                </p:extLst>
              </p:nvPr>
            </p:nvGraphicFramePr>
            <p:xfrm>
              <a:off x="1832941" y="2639906"/>
              <a:ext cx="3729660" cy="3053080"/>
            </p:xfrm>
            <a:graphic>
              <a:graphicData uri="http://schemas.openxmlformats.org/drawingml/2006/table">
                <a:tbl>
                  <a:tblPr firstRow="1" bandRow="1">
                    <a:tableStyleId>{5940675A-B579-460E-94D1-54222C63F5DA}</a:tableStyleId>
                  </a:tblPr>
                  <a:tblGrid>
                    <a:gridCol w="1243220">
                      <a:extLst>
                        <a:ext uri="{9D8B030D-6E8A-4147-A177-3AD203B41FA5}">
                          <a16:colId xmlns:a16="http://schemas.microsoft.com/office/drawing/2014/main" val="3423068779"/>
                        </a:ext>
                      </a:extLst>
                    </a:gridCol>
                    <a:gridCol w="1243220">
                      <a:extLst>
                        <a:ext uri="{9D8B030D-6E8A-4147-A177-3AD203B41FA5}">
                          <a16:colId xmlns:a16="http://schemas.microsoft.com/office/drawing/2014/main" val="4012114718"/>
                        </a:ext>
                      </a:extLst>
                    </a:gridCol>
                    <a:gridCol w="1243220">
                      <a:extLst>
                        <a:ext uri="{9D8B030D-6E8A-4147-A177-3AD203B41FA5}">
                          <a16:colId xmlns:a16="http://schemas.microsoft.com/office/drawing/2014/main" val="2943714138"/>
                        </a:ext>
                      </a:extLst>
                    </a:gridCol>
                  </a:tblGrid>
                  <a:tr h="370840">
                    <a:tc>
                      <a:txBody>
                        <a:bodyPr/>
                        <a:lstStyle/>
                        <a:p>
                          <a:pPr algn="ctr"/>
                          <a:r>
                            <a:rPr lang="en-US" b="1" dirty="0"/>
                            <a:t>Number of Quadrats</a:t>
                          </a:r>
                        </a:p>
                      </a:txBody>
                      <a:tcPr anchor="ctr"/>
                    </a:tc>
                    <a:tc>
                      <a:txBody>
                        <a:bodyPr/>
                        <a:lstStyle/>
                        <a:p>
                          <a:pPr algn="ctr"/>
                          <a:r>
                            <a:rPr lang="en-US" b="1" dirty="0"/>
                            <a:t>Quadrat Scale</a:t>
                          </a:r>
                        </a:p>
                      </a:txBody>
                      <a:tcPr anchor="ctr"/>
                    </a:tc>
                    <a:tc>
                      <a:txBody>
                        <a:bodyPr/>
                        <a:lstStyle/>
                        <a:p>
                          <a:pPr algn="ctr"/>
                          <a14:m>
                            <m:oMathPara xmlns:m="http://schemas.openxmlformats.org/officeDocument/2006/math">
                              <m:oMathParaPr>
                                <m:jc m:val="centerGroup"/>
                              </m:oMathParaPr>
                              <m:oMath xmlns:m="http://schemas.openxmlformats.org/officeDocument/2006/math">
                                <m:f>
                                  <m:fPr>
                                    <m:type m:val="skw"/>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𝝈</m:t>
                                        </m:r>
                                      </m:e>
                                      <m:sup>
                                        <m:r>
                                          <a:rPr lang="en-US" b="1" i="1" smtClean="0">
                                            <a:latin typeface="Cambria Math" panose="02040503050406030204" pitchFamily="18" charset="0"/>
                                          </a:rPr>
                                          <m:t>𝟐</m:t>
                                        </m:r>
                                      </m:sup>
                                    </m:sSup>
                                  </m:num>
                                  <m:den>
                                    <m:r>
                                      <a:rPr lang="en-US" b="1" i="1" smtClean="0">
                                        <a:latin typeface="Cambria Math" panose="02040503050406030204" pitchFamily="18" charset="0"/>
                                        <a:ea typeface="Cambria Math" panose="02040503050406030204" pitchFamily="18" charset="0"/>
                                      </a:rPr>
                                      <m:t>𝝁</m:t>
                                    </m:r>
                                  </m:den>
                                </m:f>
                              </m:oMath>
                            </m:oMathPara>
                          </a14:m>
                          <a:endParaRPr lang="en-US" b="1" dirty="0"/>
                        </a:p>
                      </a:txBody>
                      <a:tcPr anchor="ctr"/>
                    </a:tc>
                    <a:extLst>
                      <a:ext uri="{0D108BD9-81ED-4DB2-BD59-A6C34878D82A}">
                        <a16:rowId xmlns:a16="http://schemas.microsoft.com/office/drawing/2014/main" val="260020951"/>
                      </a:ext>
                    </a:extLst>
                  </a:tr>
                  <a:tr h="370840">
                    <a:tc>
                      <a:txBody>
                        <a:bodyPr/>
                        <a:lstStyle/>
                        <a:p>
                          <a:pPr algn="ctr"/>
                          <a:r>
                            <a:rPr lang="en-US" dirty="0"/>
                            <a:t>9</a:t>
                          </a:r>
                        </a:p>
                      </a:txBody>
                      <a:tcPr anchor="ctr"/>
                    </a:tc>
                    <a:tc>
                      <a:txBody>
                        <a:bodyPr/>
                        <a:lstStyle/>
                        <a:p>
                          <a:pPr algn="ctr"/>
                          <a:r>
                            <a:rPr lang="en-US" dirty="0"/>
                            <a:t>4.4 nm</a:t>
                          </a:r>
                        </a:p>
                      </a:txBody>
                      <a:tcPr anchor="ctr"/>
                    </a:tc>
                    <a:tc>
                      <a:txBody>
                        <a:bodyPr/>
                        <a:lstStyle/>
                        <a:p>
                          <a:pPr algn="ctr"/>
                          <a:r>
                            <a:rPr lang="en-US" dirty="0"/>
                            <a:t>39</a:t>
                          </a:r>
                        </a:p>
                      </a:txBody>
                      <a:tcPr anchor="ctr"/>
                    </a:tc>
                    <a:extLst>
                      <a:ext uri="{0D108BD9-81ED-4DB2-BD59-A6C34878D82A}">
                        <a16:rowId xmlns:a16="http://schemas.microsoft.com/office/drawing/2014/main" val="2167258533"/>
                      </a:ext>
                    </a:extLst>
                  </a:tr>
                  <a:tr h="370840">
                    <a:tc>
                      <a:txBody>
                        <a:bodyPr/>
                        <a:lstStyle/>
                        <a:p>
                          <a:pPr algn="ctr"/>
                          <a:r>
                            <a:rPr lang="en-US" dirty="0"/>
                            <a:t>36</a:t>
                          </a:r>
                        </a:p>
                      </a:txBody>
                      <a:tcPr anchor="ctr"/>
                    </a:tc>
                    <a:tc>
                      <a:txBody>
                        <a:bodyPr/>
                        <a:lstStyle/>
                        <a:p>
                          <a:pPr algn="ctr"/>
                          <a:r>
                            <a:rPr lang="en-US" dirty="0"/>
                            <a:t>2.2 nm</a:t>
                          </a:r>
                        </a:p>
                      </a:txBody>
                      <a:tcPr anchor="ctr"/>
                    </a:tc>
                    <a:tc>
                      <a:txBody>
                        <a:bodyPr/>
                        <a:lstStyle/>
                        <a:p>
                          <a:pPr algn="ctr"/>
                          <a:r>
                            <a:rPr lang="en-US" dirty="0"/>
                            <a:t>12</a:t>
                          </a:r>
                        </a:p>
                      </a:txBody>
                      <a:tcPr anchor="ctr"/>
                    </a:tc>
                    <a:extLst>
                      <a:ext uri="{0D108BD9-81ED-4DB2-BD59-A6C34878D82A}">
                        <a16:rowId xmlns:a16="http://schemas.microsoft.com/office/drawing/2014/main" val="1523027240"/>
                      </a:ext>
                    </a:extLst>
                  </a:tr>
                  <a:tr h="370840">
                    <a:tc>
                      <a:txBody>
                        <a:bodyPr/>
                        <a:lstStyle/>
                        <a:p>
                          <a:pPr algn="ctr"/>
                          <a:r>
                            <a:rPr lang="en-US" dirty="0"/>
                            <a:t>144</a:t>
                          </a:r>
                        </a:p>
                      </a:txBody>
                      <a:tcPr anchor="ctr"/>
                    </a:tc>
                    <a:tc>
                      <a:txBody>
                        <a:bodyPr/>
                        <a:lstStyle/>
                        <a:p>
                          <a:pPr algn="ctr"/>
                          <a:r>
                            <a:rPr lang="en-US" dirty="0"/>
                            <a:t>1.1 nm</a:t>
                          </a:r>
                        </a:p>
                      </a:txBody>
                      <a:tcPr anchor="ctr"/>
                    </a:tc>
                    <a:tc>
                      <a:txBody>
                        <a:bodyPr/>
                        <a:lstStyle/>
                        <a:p>
                          <a:pPr algn="ctr"/>
                          <a:r>
                            <a:rPr lang="en-US" dirty="0"/>
                            <a:t>3.9</a:t>
                          </a:r>
                        </a:p>
                      </a:txBody>
                      <a:tcPr anchor="ctr"/>
                    </a:tc>
                    <a:extLst>
                      <a:ext uri="{0D108BD9-81ED-4DB2-BD59-A6C34878D82A}">
                        <a16:rowId xmlns:a16="http://schemas.microsoft.com/office/drawing/2014/main" val="2745047091"/>
                      </a:ext>
                    </a:extLst>
                  </a:tr>
                  <a:tr h="370840">
                    <a:tc>
                      <a:txBody>
                        <a:bodyPr/>
                        <a:lstStyle/>
                        <a:p>
                          <a:pPr algn="ctr"/>
                          <a:r>
                            <a:rPr lang="en-US" dirty="0"/>
                            <a:t>900</a:t>
                          </a:r>
                        </a:p>
                      </a:txBody>
                      <a:tcPr anchor="ctr"/>
                    </a:tc>
                    <a:tc>
                      <a:txBody>
                        <a:bodyPr/>
                        <a:lstStyle/>
                        <a:p>
                          <a:pPr algn="ctr"/>
                          <a:r>
                            <a:rPr lang="en-US" dirty="0"/>
                            <a:t>0.42 nm</a:t>
                          </a:r>
                        </a:p>
                      </a:txBody>
                      <a:tcPr anchor="ctr"/>
                    </a:tc>
                    <a:tc>
                      <a:txBody>
                        <a:bodyPr/>
                        <a:lstStyle/>
                        <a:p>
                          <a:pPr algn="ctr"/>
                          <a:r>
                            <a:rPr lang="en-US" dirty="0"/>
                            <a:t>1.3</a:t>
                          </a:r>
                        </a:p>
                      </a:txBody>
                      <a:tcPr anchor="ctr"/>
                    </a:tc>
                    <a:extLst>
                      <a:ext uri="{0D108BD9-81ED-4DB2-BD59-A6C34878D82A}">
                        <a16:rowId xmlns:a16="http://schemas.microsoft.com/office/drawing/2014/main" val="772558690"/>
                      </a:ext>
                    </a:extLst>
                  </a:tr>
                  <a:tr h="370840">
                    <a:tc>
                      <a:txBody>
                        <a:bodyPr/>
                        <a:lstStyle/>
                        <a:p>
                          <a:pPr algn="ctr"/>
                          <a:r>
                            <a:rPr lang="en-US" dirty="0"/>
                            <a:t>3,600</a:t>
                          </a:r>
                        </a:p>
                      </a:txBody>
                      <a:tcPr anchor="ctr"/>
                    </a:tc>
                    <a:tc>
                      <a:txBody>
                        <a:bodyPr/>
                        <a:lstStyle/>
                        <a:p>
                          <a:pPr algn="ctr"/>
                          <a:r>
                            <a:rPr lang="en-US" dirty="0"/>
                            <a:t>0.20 nm</a:t>
                          </a:r>
                        </a:p>
                      </a:txBody>
                      <a:tcPr anchor="ctr"/>
                    </a:tc>
                    <a:tc>
                      <a:txBody>
                        <a:bodyPr/>
                        <a:lstStyle/>
                        <a:p>
                          <a:pPr algn="ctr"/>
                          <a:r>
                            <a:rPr lang="en-US" dirty="0"/>
                            <a:t>1.1</a:t>
                          </a:r>
                        </a:p>
                      </a:txBody>
                      <a:tcPr anchor="ctr"/>
                    </a:tc>
                    <a:extLst>
                      <a:ext uri="{0D108BD9-81ED-4DB2-BD59-A6C34878D82A}">
                        <a16:rowId xmlns:a16="http://schemas.microsoft.com/office/drawing/2014/main" val="1713444718"/>
                      </a:ext>
                    </a:extLst>
                  </a:tr>
                  <a:tr h="370840">
                    <a:tc>
                      <a:txBody>
                        <a:bodyPr/>
                        <a:lstStyle/>
                        <a:p>
                          <a:pPr algn="ctr"/>
                          <a:r>
                            <a:rPr lang="en-US" dirty="0"/>
                            <a:t>8,100</a:t>
                          </a:r>
                        </a:p>
                      </a:txBody>
                      <a:tcPr anchor="ctr"/>
                    </a:tc>
                    <a:tc>
                      <a:txBody>
                        <a:bodyPr/>
                        <a:lstStyle/>
                        <a:p>
                          <a:pPr algn="ctr"/>
                          <a:r>
                            <a:rPr lang="en-US" dirty="0"/>
                            <a:t>0.13 nm</a:t>
                          </a:r>
                        </a:p>
                      </a:txBody>
                      <a:tcPr anchor="ctr"/>
                    </a:tc>
                    <a:tc>
                      <a:txBody>
                        <a:bodyPr/>
                        <a:lstStyle/>
                        <a:p>
                          <a:pPr algn="ctr"/>
                          <a:r>
                            <a:rPr lang="en-US" dirty="0"/>
                            <a:t>1</a:t>
                          </a:r>
                        </a:p>
                      </a:txBody>
                      <a:tcPr anchor="ctr"/>
                    </a:tc>
                    <a:extLst>
                      <a:ext uri="{0D108BD9-81ED-4DB2-BD59-A6C34878D82A}">
                        <a16:rowId xmlns:a16="http://schemas.microsoft.com/office/drawing/2014/main" val="3189102342"/>
                      </a:ext>
                    </a:extLst>
                  </a:tr>
                  <a:tr h="370840">
                    <a:tc>
                      <a:txBody>
                        <a:bodyPr/>
                        <a:lstStyle/>
                        <a:p>
                          <a:pPr algn="ctr"/>
                          <a:r>
                            <a:rPr lang="en-US" dirty="0"/>
                            <a:t>14,400</a:t>
                          </a:r>
                        </a:p>
                      </a:txBody>
                      <a:tcPr anchor="ctr"/>
                    </a:tc>
                    <a:tc>
                      <a:txBody>
                        <a:bodyPr/>
                        <a:lstStyle/>
                        <a:p>
                          <a:pPr algn="ctr"/>
                          <a:r>
                            <a:rPr lang="en-US" dirty="0"/>
                            <a:t>0.09 nm</a:t>
                          </a:r>
                        </a:p>
                      </a:txBody>
                      <a:tcPr anchor="ctr"/>
                    </a:tc>
                    <a:tc>
                      <a:txBody>
                        <a:bodyPr/>
                        <a:lstStyle/>
                        <a:p>
                          <a:pPr algn="ctr"/>
                          <a:r>
                            <a:rPr lang="en-US" dirty="0"/>
                            <a:t>1</a:t>
                          </a:r>
                        </a:p>
                      </a:txBody>
                      <a:tcPr anchor="ctr"/>
                    </a:tc>
                    <a:extLst>
                      <a:ext uri="{0D108BD9-81ED-4DB2-BD59-A6C34878D82A}">
                        <a16:rowId xmlns:a16="http://schemas.microsoft.com/office/drawing/2014/main" val="3622793057"/>
                      </a:ext>
                    </a:extLst>
                  </a:tr>
                </a:tbl>
              </a:graphicData>
            </a:graphic>
          </p:graphicFrame>
        </mc:Choice>
        <mc:Fallback xmlns="">
          <p:graphicFrame>
            <p:nvGraphicFramePr>
              <p:cNvPr id="6" name="Table 5">
                <a:extLst>
                  <a:ext uri="{FF2B5EF4-FFF2-40B4-BE49-F238E27FC236}">
                    <a16:creationId xmlns:a16="http://schemas.microsoft.com/office/drawing/2014/main" id="{DD3E449A-046F-FF57-EB85-55DCFB9371A8}"/>
                  </a:ext>
                </a:extLst>
              </p:cNvPr>
              <p:cNvGraphicFramePr>
                <a:graphicFrameLocks noGrp="1"/>
              </p:cNvGraphicFramePr>
              <p:nvPr>
                <p:extLst>
                  <p:ext uri="{D42A27DB-BD31-4B8C-83A1-F6EECF244321}">
                    <p14:modId xmlns:p14="http://schemas.microsoft.com/office/powerpoint/2010/main" val="2030354325"/>
                  </p:ext>
                </p:extLst>
              </p:nvPr>
            </p:nvGraphicFramePr>
            <p:xfrm>
              <a:off x="1832941" y="2639906"/>
              <a:ext cx="3729660" cy="3053080"/>
            </p:xfrm>
            <a:graphic>
              <a:graphicData uri="http://schemas.openxmlformats.org/drawingml/2006/table">
                <a:tbl>
                  <a:tblPr firstRow="1" bandRow="1">
                    <a:tableStyleId>{5940675A-B579-460E-94D1-54222C63F5DA}</a:tableStyleId>
                  </a:tblPr>
                  <a:tblGrid>
                    <a:gridCol w="1243220">
                      <a:extLst>
                        <a:ext uri="{9D8B030D-6E8A-4147-A177-3AD203B41FA5}">
                          <a16:colId xmlns:a16="http://schemas.microsoft.com/office/drawing/2014/main" val="3423068779"/>
                        </a:ext>
                      </a:extLst>
                    </a:gridCol>
                    <a:gridCol w="1243220">
                      <a:extLst>
                        <a:ext uri="{9D8B030D-6E8A-4147-A177-3AD203B41FA5}">
                          <a16:colId xmlns:a16="http://schemas.microsoft.com/office/drawing/2014/main" val="4012114718"/>
                        </a:ext>
                      </a:extLst>
                    </a:gridCol>
                    <a:gridCol w="1243220">
                      <a:extLst>
                        <a:ext uri="{9D8B030D-6E8A-4147-A177-3AD203B41FA5}">
                          <a16:colId xmlns:a16="http://schemas.microsoft.com/office/drawing/2014/main" val="2943714138"/>
                        </a:ext>
                      </a:extLst>
                    </a:gridCol>
                  </a:tblGrid>
                  <a:tr h="457200">
                    <a:tc>
                      <a:txBody>
                        <a:bodyPr/>
                        <a:lstStyle/>
                        <a:p>
                          <a:pPr algn="ctr"/>
                          <a:r>
                            <a:rPr lang="en-US" b="1" dirty="0"/>
                            <a:t>Number of Quadrats</a:t>
                          </a:r>
                        </a:p>
                      </a:txBody>
                      <a:tcPr anchor="ctr"/>
                    </a:tc>
                    <a:tc>
                      <a:txBody>
                        <a:bodyPr/>
                        <a:lstStyle/>
                        <a:p>
                          <a:pPr algn="ctr"/>
                          <a:r>
                            <a:rPr lang="en-US" b="1" dirty="0"/>
                            <a:t>Quadrat Scale</a:t>
                          </a:r>
                        </a:p>
                      </a:txBody>
                      <a:tcPr anchor="ctr"/>
                    </a:tc>
                    <a:tc>
                      <a:txBody>
                        <a:bodyPr/>
                        <a:lstStyle/>
                        <a:p>
                          <a:endParaRPr lang="en-US"/>
                        </a:p>
                      </a:txBody>
                      <a:tcPr anchor="ctr">
                        <a:blipFill>
                          <a:blip r:embed="rId6"/>
                          <a:stretch>
                            <a:fillRect l="-200980" t="-58667" r="-980" b="-570667"/>
                          </a:stretch>
                        </a:blipFill>
                      </a:tcPr>
                    </a:tc>
                    <a:extLst>
                      <a:ext uri="{0D108BD9-81ED-4DB2-BD59-A6C34878D82A}">
                        <a16:rowId xmlns:a16="http://schemas.microsoft.com/office/drawing/2014/main" val="260020951"/>
                      </a:ext>
                    </a:extLst>
                  </a:tr>
                  <a:tr h="370840">
                    <a:tc>
                      <a:txBody>
                        <a:bodyPr/>
                        <a:lstStyle/>
                        <a:p>
                          <a:pPr algn="ctr"/>
                          <a:r>
                            <a:rPr lang="en-US" dirty="0"/>
                            <a:t>9</a:t>
                          </a:r>
                        </a:p>
                      </a:txBody>
                      <a:tcPr anchor="ctr"/>
                    </a:tc>
                    <a:tc>
                      <a:txBody>
                        <a:bodyPr/>
                        <a:lstStyle/>
                        <a:p>
                          <a:pPr algn="ctr"/>
                          <a:r>
                            <a:rPr lang="en-US" dirty="0"/>
                            <a:t>4.4 nm</a:t>
                          </a:r>
                        </a:p>
                      </a:txBody>
                      <a:tcPr anchor="ctr"/>
                    </a:tc>
                    <a:tc>
                      <a:txBody>
                        <a:bodyPr/>
                        <a:lstStyle/>
                        <a:p>
                          <a:pPr algn="ctr"/>
                          <a:r>
                            <a:rPr lang="en-US" dirty="0"/>
                            <a:t>39</a:t>
                          </a:r>
                        </a:p>
                      </a:txBody>
                      <a:tcPr anchor="ctr"/>
                    </a:tc>
                    <a:extLst>
                      <a:ext uri="{0D108BD9-81ED-4DB2-BD59-A6C34878D82A}">
                        <a16:rowId xmlns:a16="http://schemas.microsoft.com/office/drawing/2014/main" val="2167258533"/>
                      </a:ext>
                    </a:extLst>
                  </a:tr>
                  <a:tr h="370840">
                    <a:tc>
                      <a:txBody>
                        <a:bodyPr/>
                        <a:lstStyle/>
                        <a:p>
                          <a:pPr algn="ctr"/>
                          <a:r>
                            <a:rPr lang="en-US" dirty="0"/>
                            <a:t>36</a:t>
                          </a:r>
                        </a:p>
                      </a:txBody>
                      <a:tcPr anchor="ctr"/>
                    </a:tc>
                    <a:tc>
                      <a:txBody>
                        <a:bodyPr/>
                        <a:lstStyle/>
                        <a:p>
                          <a:pPr algn="ctr"/>
                          <a:r>
                            <a:rPr lang="en-US" dirty="0"/>
                            <a:t>2.2 nm</a:t>
                          </a:r>
                        </a:p>
                      </a:txBody>
                      <a:tcPr anchor="ctr"/>
                    </a:tc>
                    <a:tc>
                      <a:txBody>
                        <a:bodyPr/>
                        <a:lstStyle/>
                        <a:p>
                          <a:pPr algn="ctr"/>
                          <a:r>
                            <a:rPr lang="en-US" dirty="0"/>
                            <a:t>12</a:t>
                          </a:r>
                        </a:p>
                      </a:txBody>
                      <a:tcPr anchor="ctr"/>
                    </a:tc>
                    <a:extLst>
                      <a:ext uri="{0D108BD9-81ED-4DB2-BD59-A6C34878D82A}">
                        <a16:rowId xmlns:a16="http://schemas.microsoft.com/office/drawing/2014/main" val="1523027240"/>
                      </a:ext>
                    </a:extLst>
                  </a:tr>
                  <a:tr h="370840">
                    <a:tc>
                      <a:txBody>
                        <a:bodyPr/>
                        <a:lstStyle/>
                        <a:p>
                          <a:pPr algn="ctr"/>
                          <a:r>
                            <a:rPr lang="en-US" dirty="0"/>
                            <a:t>144</a:t>
                          </a:r>
                        </a:p>
                      </a:txBody>
                      <a:tcPr anchor="ctr"/>
                    </a:tc>
                    <a:tc>
                      <a:txBody>
                        <a:bodyPr/>
                        <a:lstStyle/>
                        <a:p>
                          <a:pPr algn="ctr"/>
                          <a:r>
                            <a:rPr lang="en-US" dirty="0"/>
                            <a:t>1.1 nm</a:t>
                          </a:r>
                        </a:p>
                      </a:txBody>
                      <a:tcPr anchor="ctr"/>
                    </a:tc>
                    <a:tc>
                      <a:txBody>
                        <a:bodyPr/>
                        <a:lstStyle/>
                        <a:p>
                          <a:pPr algn="ctr"/>
                          <a:r>
                            <a:rPr lang="en-US" dirty="0"/>
                            <a:t>3.9</a:t>
                          </a:r>
                        </a:p>
                      </a:txBody>
                      <a:tcPr anchor="ctr"/>
                    </a:tc>
                    <a:extLst>
                      <a:ext uri="{0D108BD9-81ED-4DB2-BD59-A6C34878D82A}">
                        <a16:rowId xmlns:a16="http://schemas.microsoft.com/office/drawing/2014/main" val="2745047091"/>
                      </a:ext>
                    </a:extLst>
                  </a:tr>
                  <a:tr h="370840">
                    <a:tc>
                      <a:txBody>
                        <a:bodyPr/>
                        <a:lstStyle/>
                        <a:p>
                          <a:pPr algn="ctr"/>
                          <a:r>
                            <a:rPr lang="en-US" dirty="0"/>
                            <a:t>900</a:t>
                          </a:r>
                        </a:p>
                      </a:txBody>
                      <a:tcPr anchor="ctr"/>
                    </a:tc>
                    <a:tc>
                      <a:txBody>
                        <a:bodyPr/>
                        <a:lstStyle/>
                        <a:p>
                          <a:pPr algn="ctr"/>
                          <a:r>
                            <a:rPr lang="en-US" dirty="0"/>
                            <a:t>0.42 nm</a:t>
                          </a:r>
                        </a:p>
                      </a:txBody>
                      <a:tcPr anchor="ctr"/>
                    </a:tc>
                    <a:tc>
                      <a:txBody>
                        <a:bodyPr/>
                        <a:lstStyle/>
                        <a:p>
                          <a:pPr algn="ctr"/>
                          <a:r>
                            <a:rPr lang="en-US" dirty="0"/>
                            <a:t>1.3</a:t>
                          </a:r>
                        </a:p>
                      </a:txBody>
                      <a:tcPr anchor="ctr"/>
                    </a:tc>
                    <a:extLst>
                      <a:ext uri="{0D108BD9-81ED-4DB2-BD59-A6C34878D82A}">
                        <a16:rowId xmlns:a16="http://schemas.microsoft.com/office/drawing/2014/main" val="772558690"/>
                      </a:ext>
                    </a:extLst>
                  </a:tr>
                  <a:tr h="370840">
                    <a:tc>
                      <a:txBody>
                        <a:bodyPr/>
                        <a:lstStyle/>
                        <a:p>
                          <a:pPr algn="ctr"/>
                          <a:r>
                            <a:rPr lang="en-US" dirty="0"/>
                            <a:t>3,600</a:t>
                          </a:r>
                        </a:p>
                      </a:txBody>
                      <a:tcPr anchor="ctr"/>
                    </a:tc>
                    <a:tc>
                      <a:txBody>
                        <a:bodyPr/>
                        <a:lstStyle/>
                        <a:p>
                          <a:pPr algn="ctr"/>
                          <a:r>
                            <a:rPr lang="en-US" dirty="0"/>
                            <a:t>0.20 nm</a:t>
                          </a:r>
                        </a:p>
                      </a:txBody>
                      <a:tcPr anchor="ctr"/>
                    </a:tc>
                    <a:tc>
                      <a:txBody>
                        <a:bodyPr/>
                        <a:lstStyle/>
                        <a:p>
                          <a:pPr algn="ctr"/>
                          <a:r>
                            <a:rPr lang="en-US" dirty="0"/>
                            <a:t>1.1</a:t>
                          </a:r>
                        </a:p>
                      </a:txBody>
                      <a:tcPr anchor="ctr"/>
                    </a:tc>
                    <a:extLst>
                      <a:ext uri="{0D108BD9-81ED-4DB2-BD59-A6C34878D82A}">
                        <a16:rowId xmlns:a16="http://schemas.microsoft.com/office/drawing/2014/main" val="1713444718"/>
                      </a:ext>
                    </a:extLst>
                  </a:tr>
                  <a:tr h="370840">
                    <a:tc>
                      <a:txBody>
                        <a:bodyPr/>
                        <a:lstStyle/>
                        <a:p>
                          <a:pPr algn="ctr"/>
                          <a:r>
                            <a:rPr lang="en-US" dirty="0"/>
                            <a:t>8,100</a:t>
                          </a:r>
                        </a:p>
                      </a:txBody>
                      <a:tcPr anchor="ctr"/>
                    </a:tc>
                    <a:tc>
                      <a:txBody>
                        <a:bodyPr/>
                        <a:lstStyle/>
                        <a:p>
                          <a:pPr algn="ctr"/>
                          <a:r>
                            <a:rPr lang="en-US" dirty="0"/>
                            <a:t>0.13 nm</a:t>
                          </a:r>
                        </a:p>
                      </a:txBody>
                      <a:tcPr anchor="ctr"/>
                    </a:tc>
                    <a:tc>
                      <a:txBody>
                        <a:bodyPr/>
                        <a:lstStyle/>
                        <a:p>
                          <a:pPr algn="ctr"/>
                          <a:r>
                            <a:rPr lang="en-US" dirty="0"/>
                            <a:t>1</a:t>
                          </a:r>
                        </a:p>
                      </a:txBody>
                      <a:tcPr anchor="ctr"/>
                    </a:tc>
                    <a:extLst>
                      <a:ext uri="{0D108BD9-81ED-4DB2-BD59-A6C34878D82A}">
                        <a16:rowId xmlns:a16="http://schemas.microsoft.com/office/drawing/2014/main" val="3189102342"/>
                      </a:ext>
                    </a:extLst>
                  </a:tr>
                  <a:tr h="370840">
                    <a:tc>
                      <a:txBody>
                        <a:bodyPr/>
                        <a:lstStyle/>
                        <a:p>
                          <a:pPr algn="ctr"/>
                          <a:r>
                            <a:rPr lang="en-US" dirty="0"/>
                            <a:t>14,400</a:t>
                          </a:r>
                        </a:p>
                      </a:txBody>
                      <a:tcPr anchor="ctr"/>
                    </a:tc>
                    <a:tc>
                      <a:txBody>
                        <a:bodyPr/>
                        <a:lstStyle/>
                        <a:p>
                          <a:pPr algn="ctr"/>
                          <a:r>
                            <a:rPr lang="en-US" dirty="0"/>
                            <a:t>0.09 nm</a:t>
                          </a:r>
                        </a:p>
                      </a:txBody>
                      <a:tcPr anchor="ctr"/>
                    </a:tc>
                    <a:tc>
                      <a:txBody>
                        <a:bodyPr/>
                        <a:lstStyle/>
                        <a:p>
                          <a:pPr algn="ctr"/>
                          <a:r>
                            <a:rPr lang="en-US" dirty="0"/>
                            <a:t>1</a:t>
                          </a:r>
                        </a:p>
                      </a:txBody>
                      <a:tcPr anchor="ctr"/>
                    </a:tc>
                    <a:extLst>
                      <a:ext uri="{0D108BD9-81ED-4DB2-BD59-A6C34878D82A}">
                        <a16:rowId xmlns:a16="http://schemas.microsoft.com/office/drawing/2014/main" val="3622793057"/>
                      </a:ext>
                    </a:extLst>
                  </a:tr>
                </a:tbl>
              </a:graphicData>
            </a:graphic>
          </p:graphicFrame>
        </mc:Fallback>
      </mc:AlternateContent>
      <p:sp>
        <p:nvSpPr>
          <p:cNvPr id="7" name="Text Placeholder 1">
            <a:extLst>
              <a:ext uri="{FF2B5EF4-FFF2-40B4-BE49-F238E27FC236}">
                <a16:creationId xmlns:a16="http://schemas.microsoft.com/office/drawing/2014/main" id="{9AF41F4E-112E-FA30-4EF6-F97D227F7719}"/>
              </a:ext>
            </a:extLst>
          </p:cNvPr>
          <p:cNvSpPr txBox="1">
            <a:spLocks/>
          </p:cNvSpPr>
          <p:nvPr/>
        </p:nvSpPr>
        <p:spPr>
          <a:xfrm>
            <a:off x="5709920" y="2528146"/>
            <a:ext cx="6157925" cy="380460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The observed decreasing trend for our test dataset suggests that there is some large-scale inhomogeneity, but that at small scales the sample is homogeneous:</a:t>
            </a:r>
          </a:p>
          <a:p>
            <a:pPr marL="228600" indent="-228600"/>
            <a:endParaRPr lang="en-US" dirty="0"/>
          </a:p>
        </p:txBody>
      </p:sp>
      <p:pic>
        <p:nvPicPr>
          <p:cNvPr id="9" name="Picture 8" descr="A chart with different colors&#10;&#10;AI-generated content may be incorrect.">
            <a:extLst>
              <a:ext uri="{FF2B5EF4-FFF2-40B4-BE49-F238E27FC236}">
                <a16:creationId xmlns:a16="http://schemas.microsoft.com/office/drawing/2014/main" id="{CDE67E08-DAB9-1F88-A15E-8B56E2B35856}"/>
              </a:ext>
            </a:extLst>
          </p:cNvPr>
          <p:cNvPicPr>
            <a:picLocks noChangeAspect="1"/>
          </p:cNvPicPr>
          <p:nvPr/>
        </p:nvPicPr>
        <p:blipFill>
          <a:blip r:embed="rId7">
            <a:extLst>
              <a:ext uri="{28A0092B-C50C-407E-A947-70E740481C1C}">
                <a14:useLocalDpi xmlns:a14="http://schemas.microsoft.com/office/drawing/2010/main" val="0"/>
              </a:ext>
            </a:extLst>
          </a:blip>
          <a:srcRect l="22484" t="12500" r="19877" b="11111"/>
          <a:stretch/>
        </p:blipFill>
        <p:spPr>
          <a:xfrm>
            <a:off x="6305754" y="3991807"/>
            <a:ext cx="2210360" cy="2197044"/>
          </a:xfrm>
          <a:prstGeom prst="rect">
            <a:avLst/>
          </a:prstGeom>
        </p:spPr>
      </p:pic>
      <p:sp>
        <p:nvSpPr>
          <p:cNvPr id="12" name="Text Placeholder 4">
            <a:extLst>
              <a:ext uri="{FF2B5EF4-FFF2-40B4-BE49-F238E27FC236}">
                <a16:creationId xmlns:a16="http://schemas.microsoft.com/office/drawing/2014/main" id="{175464CB-6DF5-9F09-FD91-D7D85B9E61E0}"/>
              </a:ext>
            </a:extLst>
          </p:cNvPr>
          <p:cNvSpPr txBox="1">
            <a:spLocks/>
          </p:cNvSpPr>
          <p:nvPr/>
        </p:nvSpPr>
        <p:spPr>
          <a:xfrm>
            <a:off x="6294464" y="3982677"/>
            <a:ext cx="74168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47500" lnSpcReduction="2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solidFill>
                  <a:schemeClr val="tx1"/>
                </a:solidFill>
              </a:rPr>
              <a:t>4.4 nm</a:t>
            </a:r>
            <a:br>
              <a:rPr lang="en-US" dirty="0">
                <a:solidFill>
                  <a:schemeClr val="tx1"/>
                </a:solidFill>
              </a:rPr>
            </a:br>
            <a:r>
              <a:rPr lang="en-US" dirty="0">
                <a:solidFill>
                  <a:schemeClr val="tx1"/>
                </a:solidFill>
              </a:rPr>
              <a:t>Quadrats</a:t>
            </a:r>
          </a:p>
        </p:txBody>
      </p:sp>
      <p:sp>
        <p:nvSpPr>
          <p:cNvPr id="13" name="Text Placeholder 4">
            <a:extLst>
              <a:ext uri="{FF2B5EF4-FFF2-40B4-BE49-F238E27FC236}">
                <a16:creationId xmlns:a16="http://schemas.microsoft.com/office/drawing/2014/main" id="{F820C9C5-8370-D13C-05F4-7BF01FB6BA86}"/>
              </a:ext>
            </a:extLst>
          </p:cNvPr>
          <p:cNvSpPr txBox="1">
            <a:spLocks/>
          </p:cNvSpPr>
          <p:nvPr/>
        </p:nvSpPr>
        <p:spPr>
          <a:xfrm>
            <a:off x="9139772" y="4030422"/>
            <a:ext cx="741680" cy="40005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47500" lnSpcReduction="200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1" i="0" u="none" strike="noStrike" cap="none" spc="0" baseline="0">
                <a:ln>
                  <a:noFill/>
                </a:ln>
                <a:solidFill>
                  <a:schemeClr val="accent3">
                    <a:lumMod val="50000"/>
                  </a:schemeClr>
                </a:solidFill>
                <a:uFillTx/>
                <a:latin typeface="Open Sans" panose="020B0606030504020204" pitchFamily="34" charset="0"/>
                <a:ea typeface="Open Sans" panose="020B0606030504020204" pitchFamily="34" charset="0"/>
                <a:cs typeface="Open Sans" panose="020B06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algn="ctr"/>
            <a:r>
              <a:rPr lang="en-US" dirty="0">
                <a:solidFill>
                  <a:schemeClr val="bg1"/>
                </a:solidFill>
              </a:rPr>
              <a:t>0.2 nm</a:t>
            </a:r>
            <a:br>
              <a:rPr lang="en-US" dirty="0">
                <a:solidFill>
                  <a:schemeClr val="bg1"/>
                </a:solidFill>
              </a:rPr>
            </a:br>
            <a:r>
              <a:rPr lang="en-US" dirty="0">
                <a:solidFill>
                  <a:schemeClr val="bg1"/>
                </a:solidFill>
              </a:rPr>
              <a:t>Quadrats</a:t>
            </a:r>
          </a:p>
        </p:txBody>
      </p:sp>
      <p:sp>
        <p:nvSpPr>
          <p:cNvPr id="16" name="Text Placeholder 1">
            <a:extLst>
              <a:ext uri="{FF2B5EF4-FFF2-40B4-BE49-F238E27FC236}">
                <a16:creationId xmlns:a16="http://schemas.microsoft.com/office/drawing/2014/main" id="{5A0A80AC-0797-5307-5110-C9CCEA7C000B}"/>
              </a:ext>
            </a:extLst>
          </p:cNvPr>
          <p:cNvSpPr txBox="1">
            <a:spLocks/>
          </p:cNvSpPr>
          <p:nvPr/>
        </p:nvSpPr>
        <p:spPr>
          <a:xfrm>
            <a:off x="1431621" y="5811152"/>
            <a:ext cx="4664379" cy="85135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92500"/>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sz="1100" dirty="0"/>
              <a:t>Make sure not to make the quadrats too small! Here I’ve used a minimum size of about 1Å – which is physically meaningful – but if data is sparse they might need to be larger to avoid having many empty quadrats.</a:t>
            </a:r>
          </a:p>
          <a:p>
            <a:pPr marL="228600" indent="-228600"/>
            <a:endParaRPr lang="en-US" sz="1100" dirty="0"/>
          </a:p>
        </p:txBody>
      </p:sp>
      <p:sp>
        <p:nvSpPr>
          <p:cNvPr id="17" name="TextBox 16">
            <a:extLst>
              <a:ext uri="{FF2B5EF4-FFF2-40B4-BE49-F238E27FC236}">
                <a16:creationId xmlns:a16="http://schemas.microsoft.com/office/drawing/2014/main" id="{37150510-DAC0-1BE1-B0AB-0A28CF00176D}"/>
              </a:ext>
            </a:extLst>
          </p:cNvPr>
          <p:cNvSpPr txBox="1"/>
          <p:nvPr/>
        </p:nvSpPr>
        <p:spPr>
          <a:xfrm>
            <a:off x="1659773" y="6420263"/>
            <a:ext cx="726578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8">
                  <a:extLst>
                    <a:ext uri="{A12FA001-AC4F-418D-AE19-62706E023703}">
                      <ahyp:hlinkClr xmlns:ahyp="http://schemas.microsoft.com/office/drawing/2018/hyperlinkcolor" val="tx"/>
                    </a:ext>
                  </a:extLst>
                </a:hlinkClick>
              </a:rPr>
              <a:t>“Point Pattern Analysis II,” Paez, “An Introduction to Spatial Data Analysis and Statistics: A Course in R,” </a:t>
            </a:r>
            <a:r>
              <a:rPr lang="en-US" sz="1100" i="1" dirty="0" err="1">
                <a:solidFill>
                  <a:schemeClr val="accent5"/>
                </a:solidFill>
                <a:latin typeface="+mn-lt"/>
                <a:hlinkClick r:id="rId8">
                  <a:extLst>
                    <a:ext uri="{A12FA001-AC4F-418D-AE19-62706E023703}">
                      <ahyp:hlinkClr xmlns:ahyp="http://schemas.microsoft.com/office/drawing/2018/hyperlinkcolor" val="tx"/>
                    </a:ext>
                  </a:extLst>
                </a:hlinkClick>
              </a:rPr>
              <a:t>ch.</a:t>
            </a:r>
            <a:r>
              <a:rPr lang="en-US" sz="1100" i="1" dirty="0">
                <a:solidFill>
                  <a:schemeClr val="accent5"/>
                </a:solidFill>
                <a:latin typeface="+mn-lt"/>
                <a:hlinkClick r:id="rId8">
                  <a:extLst>
                    <a:ext uri="{A12FA001-AC4F-418D-AE19-62706E023703}">
                      <ahyp:hlinkClr xmlns:ahyp="http://schemas.microsoft.com/office/drawing/2018/hyperlinkcolor" val="tx"/>
                    </a:ext>
                  </a:extLst>
                </a:hlinkClick>
              </a:rPr>
              <a:t> 11, 2021, https://paezha.github.io/spatialanalysis-r/point-patern-analysis-ii.html</a:t>
            </a:r>
            <a:endParaRPr lang="en-US" sz="1100" i="1" dirty="0">
              <a:solidFill>
                <a:schemeClr val="accent5"/>
              </a:solidFill>
              <a:latin typeface="+mn-lt"/>
            </a:endParaRPr>
          </a:p>
        </p:txBody>
      </p:sp>
    </p:spTree>
    <p:extLst>
      <p:ext uri="{BB962C8B-B14F-4D97-AF65-F5344CB8AC3E}">
        <p14:creationId xmlns:p14="http://schemas.microsoft.com/office/powerpoint/2010/main" val="15222780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3C69E452-95CB-D132-BC94-40E4A7B683E6}"/>
                  </a:ext>
                </a:extLst>
              </p:cNvPr>
              <p:cNvSpPr>
                <a:spLocks noGrp="1"/>
              </p:cNvSpPr>
              <p:nvPr>
                <p:ph type="body" sz="quarter" idx="11"/>
              </p:nvPr>
            </p:nvSpPr>
            <p:spPr>
              <a:xfrm>
                <a:off x="1431621" y="1371470"/>
                <a:ext cx="10436225" cy="4961284"/>
              </a:xfrm>
            </p:spPr>
            <p:txBody>
              <a:bodyPr>
                <a:normAutofit/>
              </a:bodyPr>
              <a:lstStyle/>
              <a:p>
                <a:pPr marL="228600" indent="-228600"/>
                <a:r>
                  <a:rPr lang="en-US" dirty="0"/>
                  <a:t>We can perform a similar analysis but using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test statistic in place of the index of dispersion. For </a:t>
                </a:r>
                <a14:m>
                  <m:oMath xmlns:m="http://schemas.openxmlformats.org/officeDocument/2006/math">
                    <m:r>
                      <a:rPr lang="en-US" i="1" dirty="0" smtClean="0">
                        <a:latin typeface="Cambria Math" panose="02040503050406030204" pitchFamily="18" charset="0"/>
                      </a:rPr>
                      <m:t>𝑘</m:t>
                    </m:r>
                  </m:oMath>
                </a14:m>
                <a:r>
                  <a:rPr lang="en-US" dirty="0"/>
                  <a:t> quadrats, </a:t>
                </a:r>
                <a14:m>
                  <m:oMath xmlns:m="http://schemas.openxmlformats.org/officeDocument/2006/math">
                    <m:r>
                      <a:rPr lang="en-US" i="1" dirty="0" smtClean="0">
                        <a:latin typeface="Cambria Math" panose="02040503050406030204" pitchFamily="18" charset="0"/>
                      </a:rPr>
                      <m:t>𝑛</m:t>
                    </m:r>
                  </m:oMath>
                </a14:m>
                <a:r>
                  <a:rPr lang="en-US" dirty="0"/>
                  <a:t> total observations,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observations in the </a:t>
                </a:r>
                <a14:m>
                  <m:oMath xmlns:m="http://schemas.openxmlformats.org/officeDocument/2006/math">
                    <m:r>
                      <a:rPr lang="en-US" b="0" i="1" smtClean="0">
                        <a:latin typeface="Cambria Math" panose="02040503050406030204" pitchFamily="18" charset="0"/>
                      </a:rPr>
                      <m:t>𝑖</m:t>
                    </m:r>
                    <m:r>
                      <m:rPr>
                        <m:nor/>
                      </m:rPr>
                      <a:rPr lang="en-US" b="0" i="0" smtClean="0">
                        <a:latin typeface="Cambria Math" panose="02040503050406030204" pitchFamily="18" charset="0"/>
                      </a:rPr>
                      <m:t>th</m:t>
                    </m:r>
                  </m:oMath>
                </a14:m>
                <a:r>
                  <a:rPr lang="en-US" dirty="0"/>
                  <a:t> quadrat:</a:t>
                </a:r>
              </a:p>
              <a:p>
                <a:pPr marL="228600" indent="-228600"/>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e>
                                  </m:d>
                                </m:e>
                                <m:sup>
                                  <m:r>
                                    <a:rPr lang="en-US" b="0" i="1" smtClean="0">
                                      <a:latin typeface="Cambria Math" panose="02040503050406030204" pitchFamily="18" charset="0"/>
                                    </a:rPr>
                                    <m:t>2</m:t>
                                  </m:r>
                                </m:sup>
                              </m:sSup>
                            </m:num>
                            <m:den>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𝑛</m:t>
                                  </m:r>
                                </m:num>
                                <m:den>
                                  <m:r>
                                    <a:rPr lang="en-US" b="0" i="1" smtClean="0">
                                      <a:latin typeface="Cambria Math" panose="02040503050406030204" pitchFamily="18" charset="0"/>
                                    </a:rPr>
                                    <m:t>𝑘</m:t>
                                  </m:r>
                                </m:den>
                              </m:f>
                            </m:den>
                          </m:f>
                        </m:e>
                      </m:nary>
                    </m:oMath>
                  </m:oMathPara>
                </a14:m>
                <a:endParaRPr lang="en-US" b="0" dirty="0"/>
              </a:p>
              <a:p>
                <a:pPr marL="228600" indent="-228600"/>
                <a:r>
                  <a:rPr lang="en-US" dirty="0"/>
                  <a:t>Using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lets us easily conduct a formal hypothesis test against </a:t>
                </a:r>
                <a:r>
                  <a:rPr lang="en-US" i="1" dirty="0"/>
                  <a:t>complete spatial randomness</a:t>
                </a:r>
                <a:r>
                  <a:rPr lang="en-US" dirty="0"/>
                  <a:t> with a homogeneous Poisson process.</a:t>
                </a:r>
              </a:p>
              <a:p>
                <a:pPr marL="228600" indent="-228600"/>
                <a:r>
                  <a:rPr lang="en-US" sz="1100" dirty="0"/>
                  <a:t>Complete spatial randomness (CSR) is exactly what it sounds like: a distribution of counts that results from a process without any dependence on the location in space. In this context, we take this to mean a homogeneous Poisson process, but for other problems another definition may be more appropriate.</a:t>
                </a:r>
              </a:p>
              <a:p>
                <a:pPr marL="228600" indent="-228600"/>
                <a:r>
                  <a:rPr lang="en-US" sz="2000" dirty="0"/>
                  <a:t>The </a:t>
                </a:r>
                <a14:m>
                  <m:oMath xmlns:m="http://schemas.openxmlformats.org/officeDocument/2006/math">
                    <m:r>
                      <a:rPr lang="en-US" sz="2000" i="1" smtClean="0">
                        <a:latin typeface="Cambria Math" panose="02040503050406030204" pitchFamily="18" charset="0"/>
                        <a:ea typeface="Cambria Math" panose="02040503050406030204" pitchFamily="18" charset="0"/>
                      </a:rPr>
                      <m:t>𝛼</m:t>
                    </m:r>
                  </m:oMath>
                </a14:m>
                <a:r>
                  <a:rPr lang="en-US" sz="2000" dirty="0"/>
                  <a:t> parameter is free for selection (0.05 is typical), and the degrees of freedom are equal to </a:t>
                </a:r>
                <a14:m>
                  <m:oMath xmlns:m="http://schemas.openxmlformats.org/officeDocument/2006/math">
                    <m:r>
                      <a:rPr lang="en-US" sz="2000" i="1" dirty="0" smtClean="0">
                        <a:latin typeface="Cambria Math" panose="02040503050406030204" pitchFamily="18" charset="0"/>
                      </a:rPr>
                      <m:t>𝑘</m:t>
                    </m:r>
                    <m:r>
                      <a:rPr lang="en-US" sz="2000" i="1" dirty="0" smtClean="0">
                        <a:latin typeface="Cambria Math" panose="02040503050406030204" pitchFamily="18" charset="0"/>
                      </a:rPr>
                      <m:t>−1</m:t>
                    </m:r>
                  </m:oMath>
                </a14:m>
                <a:r>
                  <a:rPr lang="en-US" sz="2000" dirty="0"/>
                  <a:t>. A two-tailed test will test against both over- and under-dispersion (which can arise from, e.g., clustering and regularity respectively).</a:t>
                </a:r>
              </a:p>
            </p:txBody>
          </p:sp>
        </mc:Choice>
        <mc:Fallback xmlns="">
          <p:sp>
            <p:nvSpPr>
              <p:cNvPr id="2" name="Text Placeholder 1">
                <a:extLst>
                  <a:ext uri="{FF2B5EF4-FFF2-40B4-BE49-F238E27FC236}">
                    <a16:creationId xmlns:a16="http://schemas.microsoft.com/office/drawing/2014/main" id="{3C69E452-95CB-D132-BC94-40E4A7B683E6}"/>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2"/>
                <a:stretch>
                  <a:fillRect l="-1051" t="-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4CFE6B0-FE83-CAA5-B376-E192F37F7366}"/>
              </a:ext>
            </a:extLst>
          </p:cNvPr>
          <p:cNvSpPr>
            <a:spLocks noGrp="1"/>
          </p:cNvSpPr>
          <p:nvPr>
            <p:ph type="sldNum" sz="quarter" idx="14"/>
          </p:nvPr>
        </p:nvSpPr>
        <p:spPr/>
        <p:txBody>
          <a:bodyPr/>
          <a:lstStyle/>
          <a:p>
            <a:fld id="{86CB4B4D-7CA3-9044-876B-883B54F8677D}" type="slidenum">
              <a:rPr lang="en-US" smtClean="0"/>
              <a:pPr/>
              <a:t>8</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D8B6A080-CF0F-233D-305A-5797EF0F56E5}"/>
                  </a:ext>
                </a:extLst>
              </p:cNvPr>
              <p:cNvSpPr>
                <a:spLocks noGrp="1"/>
              </p:cNvSpPr>
              <p:nvPr>
                <p:ph type="body" sz="quarter" idx="12"/>
              </p:nvPr>
            </p:nvSpPr>
            <p:spPr/>
            <p:txBody>
              <a:bodyPr>
                <a:normAutofit/>
              </a:bodyPr>
              <a:lstStyle/>
              <a:p>
                <a:r>
                  <a:rPr lang="en-US" dirty="0"/>
                  <a:t>Quadrat Test Statistics: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endParaRPr lang="en-US" dirty="0"/>
              </a:p>
            </p:txBody>
          </p:sp>
        </mc:Choice>
        <mc:Fallback xmlns="">
          <p:sp>
            <p:nvSpPr>
              <p:cNvPr id="4" name="Text Placeholder 3">
                <a:extLst>
                  <a:ext uri="{FF2B5EF4-FFF2-40B4-BE49-F238E27FC236}">
                    <a16:creationId xmlns:a16="http://schemas.microsoft.com/office/drawing/2014/main" id="{D8B6A080-CF0F-233D-305A-5797EF0F56E5}"/>
                  </a:ext>
                </a:extLst>
              </p:cNvPr>
              <p:cNvSpPr>
                <a:spLocks noGrp="1" noRot="1" noChangeAspect="1" noMove="1" noResize="1" noEditPoints="1" noAdjustHandles="1" noChangeArrowheads="1" noChangeShapeType="1" noTextEdit="1"/>
              </p:cNvSpPr>
              <p:nvPr>
                <p:ph type="body" sz="quarter" idx="12"/>
              </p:nvPr>
            </p:nvSpPr>
            <p:spPr>
              <a:blipFill>
                <a:blip r:embed="rId3"/>
                <a:stretch>
                  <a:fillRect l="-2220" t="-18868" b="-3113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21835C0-171B-0171-EE3C-2AD6B5EFF7CD}"/>
              </a:ext>
            </a:extLst>
          </p:cNvPr>
          <p:cNvSpPr txBox="1"/>
          <p:nvPr/>
        </p:nvSpPr>
        <p:spPr>
          <a:xfrm>
            <a:off x="1659773" y="6330342"/>
            <a:ext cx="7265787"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0" algn="l" defTabSz="914400" rtl="0" fontAlgn="auto" latinLnBrk="0" hangingPunct="0">
              <a:lnSpc>
                <a:spcPct val="100000"/>
              </a:lnSpc>
              <a:spcBef>
                <a:spcPts val="0"/>
              </a:spcBef>
              <a:spcAft>
                <a:spcPts val="0"/>
              </a:spcAft>
              <a:buClrTx/>
              <a:buSzTx/>
              <a:tabLst/>
            </a:pPr>
            <a:r>
              <a:rPr lang="en-US" sz="1100" i="1" dirty="0">
                <a:solidFill>
                  <a:schemeClr val="accent5"/>
                </a:solidFill>
                <a:latin typeface="+mn-lt"/>
                <a:hlinkClick r:id="rId4">
                  <a:extLst>
                    <a:ext uri="{A12FA001-AC4F-418D-AE19-62706E023703}">
                      <ahyp:hlinkClr xmlns:ahyp="http://schemas.microsoft.com/office/drawing/2018/hyperlinkcolor" val="tx"/>
                    </a:ext>
                  </a:extLst>
                </a:hlinkClick>
              </a:rPr>
              <a:t>“Complete Spatial Randomness,” Morgana, “Spatial Statistics for Data Science: Theory and Practice with R,” </a:t>
            </a:r>
            <a:r>
              <a:rPr lang="en-US" sz="1100" i="1" dirty="0" err="1">
                <a:solidFill>
                  <a:schemeClr val="accent5"/>
                </a:solidFill>
                <a:latin typeface="+mn-lt"/>
                <a:hlinkClick r:id="rId4">
                  <a:extLst>
                    <a:ext uri="{A12FA001-AC4F-418D-AE19-62706E023703}">
                      <ahyp:hlinkClr xmlns:ahyp="http://schemas.microsoft.com/office/drawing/2018/hyperlinkcolor" val="tx"/>
                    </a:ext>
                  </a:extLst>
                </a:hlinkClick>
              </a:rPr>
              <a:t>ch.</a:t>
            </a:r>
            <a:r>
              <a:rPr lang="en-US" sz="1100" i="1" dirty="0">
                <a:solidFill>
                  <a:schemeClr val="accent5"/>
                </a:solidFill>
                <a:latin typeface="+mn-lt"/>
                <a:hlinkClick r:id="rId4">
                  <a:extLst>
                    <a:ext uri="{A12FA001-AC4F-418D-AE19-62706E023703}">
                      <ahyp:hlinkClr xmlns:ahyp="http://schemas.microsoft.com/office/drawing/2018/hyperlinkcolor" val="tx"/>
                    </a:ext>
                  </a:extLst>
                </a:hlinkClick>
              </a:rPr>
              <a:t> 20, n.d., https://www.paulamoraga.com/book-spatial/preface.html</a:t>
            </a:r>
            <a:endParaRPr lang="en-US" sz="1100" i="1" dirty="0">
              <a:solidFill>
                <a:schemeClr val="accent5"/>
              </a:solidFill>
              <a:latin typeface="+mn-lt"/>
            </a:endParaRPr>
          </a:p>
        </p:txBody>
      </p:sp>
    </p:spTree>
    <p:extLst>
      <p:ext uri="{BB962C8B-B14F-4D97-AF65-F5344CB8AC3E}">
        <p14:creationId xmlns:p14="http://schemas.microsoft.com/office/powerpoint/2010/main" val="166404039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llage of different colored squares&#10;&#10;AI-generated content may be incorrect.">
            <a:extLst>
              <a:ext uri="{FF2B5EF4-FFF2-40B4-BE49-F238E27FC236}">
                <a16:creationId xmlns:a16="http://schemas.microsoft.com/office/drawing/2014/main" id="{F3EB420E-2BEF-CB79-CF9C-F5F4F9EAF61F}"/>
              </a:ext>
            </a:extLst>
          </p:cNvPr>
          <p:cNvPicPr>
            <a:picLocks noChangeAspect="1"/>
          </p:cNvPicPr>
          <p:nvPr/>
        </p:nvPicPr>
        <p:blipFill>
          <a:blip r:embed="rId2" cstate="print">
            <a:extLst>
              <a:ext uri="{28A0092B-C50C-407E-A947-70E740481C1C}">
                <a14:useLocalDpi xmlns:a14="http://schemas.microsoft.com/office/drawing/2010/main" val="0"/>
              </a:ext>
            </a:extLst>
          </a:blip>
          <a:srcRect l="2142" t="2631" r="12738" b="5035"/>
          <a:stretch/>
        </p:blipFill>
        <p:spPr>
          <a:xfrm>
            <a:off x="5863772" y="3117721"/>
            <a:ext cx="6284686" cy="3304954"/>
          </a:xfrm>
          <a:prstGeom prst="rect">
            <a:avLst/>
          </a:prstGeom>
        </p:spPr>
      </p:pic>
      <mc:AlternateContent xmlns:mc="http://schemas.openxmlformats.org/markup-compatibility/2006" xmlns:a14="http://schemas.microsoft.com/office/drawing/2010/main">
        <mc:Choice Requires="a14">
          <p:sp>
            <p:nvSpPr>
              <p:cNvPr id="2" name="Text Placeholder 1">
                <a:extLst>
                  <a:ext uri="{FF2B5EF4-FFF2-40B4-BE49-F238E27FC236}">
                    <a16:creationId xmlns:a16="http://schemas.microsoft.com/office/drawing/2014/main" id="{C230DDFD-0D42-BE0D-F7F7-2F69512AFB89}"/>
                  </a:ext>
                </a:extLst>
              </p:cNvPr>
              <p:cNvSpPr>
                <a:spLocks noGrp="1"/>
              </p:cNvSpPr>
              <p:nvPr>
                <p:ph type="body" sz="quarter" idx="11"/>
              </p:nvPr>
            </p:nvSpPr>
            <p:spPr>
              <a:xfrm>
                <a:off x="1431621" y="1371470"/>
                <a:ext cx="10436225" cy="4961284"/>
              </a:xfrm>
            </p:spPr>
            <p:txBody>
              <a:bodyPr/>
              <a:lstStyle/>
              <a:p>
                <a:r>
                  <a:rPr lang="en-US" dirty="0"/>
                  <a:t>Here are the results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r>
                  <a:rPr lang="en-US" dirty="0"/>
                  <a:t> testing on our example dataset:</a:t>
                </a:r>
              </a:p>
            </p:txBody>
          </p:sp>
        </mc:Choice>
        <mc:Fallback xmlns="">
          <p:sp>
            <p:nvSpPr>
              <p:cNvPr id="2" name="Text Placeholder 1">
                <a:extLst>
                  <a:ext uri="{FF2B5EF4-FFF2-40B4-BE49-F238E27FC236}">
                    <a16:creationId xmlns:a16="http://schemas.microsoft.com/office/drawing/2014/main" id="{C230DDFD-0D42-BE0D-F7F7-2F69512AFB89}"/>
                  </a:ext>
                </a:extLst>
              </p:cNvPr>
              <p:cNvSpPr>
                <a:spLocks noGrp="1" noRot="1" noChangeAspect="1" noMove="1" noResize="1" noEditPoints="1" noAdjustHandles="1" noChangeArrowheads="1" noChangeShapeType="1" noTextEdit="1"/>
              </p:cNvSpPr>
              <p:nvPr>
                <p:ph type="body" sz="quarter" idx="11"/>
              </p:nvPr>
            </p:nvSpPr>
            <p:spPr>
              <a:xfrm>
                <a:off x="1431621" y="1371470"/>
                <a:ext cx="10436225" cy="4961284"/>
              </a:xfrm>
              <a:blipFill>
                <a:blip r:embed="rId3"/>
                <a:stretch>
                  <a:fillRect l="-1051" t="-61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C1DE6A-A520-2151-E592-93CCF7D5EAD5}"/>
              </a:ext>
            </a:extLst>
          </p:cNvPr>
          <p:cNvSpPr>
            <a:spLocks noGrp="1"/>
          </p:cNvSpPr>
          <p:nvPr>
            <p:ph type="sldNum" sz="quarter" idx="14"/>
          </p:nvPr>
        </p:nvSpPr>
        <p:spPr/>
        <p:txBody>
          <a:bodyPr/>
          <a:lstStyle/>
          <a:p>
            <a:fld id="{86CB4B4D-7CA3-9044-876B-883B54F8677D}" type="slidenum">
              <a:rPr lang="en-US" smtClean="0"/>
              <a:pPr/>
              <a:t>9</a:t>
            </a:fld>
            <a:endParaRPr lang="en-US" dirty="0"/>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FD5719F-9910-6FC5-7955-4AC16684F46B}"/>
                  </a:ext>
                </a:extLst>
              </p:cNvPr>
              <p:cNvSpPr>
                <a:spLocks noGrp="1"/>
              </p:cNvSpPr>
              <p:nvPr>
                <p:ph type="body" sz="quarter" idx="12"/>
              </p:nvPr>
            </p:nvSpPr>
            <p:spPr/>
            <p:txBody>
              <a:bodyPr/>
              <a:lstStyle/>
              <a:p>
                <a:r>
                  <a:rPr lang="en-US" dirty="0"/>
                  <a:t>Quadrat Test Statistics: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𝜒</m:t>
                        </m:r>
                      </m:e>
                      <m:sup>
                        <m:r>
                          <a:rPr lang="en-US" b="0" i="1" smtClean="0">
                            <a:latin typeface="Cambria Math" panose="02040503050406030204" pitchFamily="18" charset="0"/>
                          </a:rPr>
                          <m:t>2</m:t>
                        </m:r>
                      </m:sup>
                    </m:sSup>
                  </m:oMath>
                </a14:m>
                <a:endParaRPr lang="en-US" dirty="0"/>
              </a:p>
            </p:txBody>
          </p:sp>
        </mc:Choice>
        <mc:Fallback xmlns="">
          <p:sp>
            <p:nvSpPr>
              <p:cNvPr id="4" name="Text Placeholder 3">
                <a:extLst>
                  <a:ext uri="{FF2B5EF4-FFF2-40B4-BE49-F238E27FC236}">
                    <a16:creationId xmlns:a16="http://schemas.microsoft.com/office/drawing/2014/main" id="{7FD5719F-9910-6FC5-7955-4AC16684F46B}"/>
                  </a:ext>
                </a:extLst>
              </p:cNvPr>
              <p:cNvSpPr>
                <a:spLocks noGrp="1" noRot="1" noChangeAspect="1" noMove="1" noResize="1" noEditPoints="1" noAdjustHandles="1" noChangeArrowheads="1" noChangeShapeType="1" noTextEdit="1"/>
              </p:cNvSpPr>
              <p:nvPr>
                <p:ph type="body" sz="quarter" idx="12"/>
              </p:nvPr>
            </p:nvSpPr>
            <p:spPr>
              <a:blipFill>
                <a:blip r:embed="rId4"/>
                <a:stretch>
                  <a:fillRect l="-2220" t="-18868" b="-3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6BE2E7C2-3BC1-C688-3F88-85BC055FAF9E}"/>
                  </a:ext>
                </a:extLst>
              </p:cNvPr>
              <p:cNvGraphicFramePr>
                <a:graphicFrameLocks noGrp="1"/>
              </p:cNvGraphicFramePr>
              <p:nvPr>
                <p:extLst>
                  <p:ext uri="{D42A27DB-BD31-4B8C-83A1-F6EECF244321}">
                    <p14:modId xmlns:p14="http://schemas.microsoft.com/office/powerpoint/2010/main" val="1072082560"/>
                  </p:ext>
                </p:extLst>
              </p:nvPr>
            </p:nvGraphicFramePr>
            <p:xfrm>
              <a:off x="1431620" y="1941934"/>
              <a:ext cx="4263060" cy="3053080"/>
            </p:xfrm>
            <a:graphic>
              <a:graphicData uri="http://schemas.openxmlformats.org/drawingml/2006/table">
                <a:tbl>
                  <a:tblPr firstRow="1" bandRow="1">
                    <a:tableStyleId>{5940675A-B579-460E-94D1-54222C63F5DA}</a:tableStyleId>
                  </a:tblPr>
                  <a:tblGrid>
                    <a:gridCol w="1065765">
                      <a:extLst>
                        <a:ext uri="{9D8B030D-6E8A-4147-A177-3AD203B41FA5}">
                          <a16:colId xmlns:a16="http://schemas.microsoft.com/office/drawing/2014/main" val="3423068779"/>
                        </a:ext>
                      </a:extLst>
                    </a:gridCol>
                    <a:gridCol w="1065765">
                      <a:extLst>
                        <a:ext uri="{9D8B030D-6E8A-4147-A177-3AD203B41FA5}">
                          <a16:colId xmlns:a16="http://schemas.microsoft.com/office/drawing/2014/main" val="4012114718"/>
                        </a:ext>
                      </a:extLst>
                    </a:gridCol>
                    <a:gridCol w="1065765">
                      <a:extLst>
                        <a:ext uri="{9D8B030D-6E8A-4147-A177-3AD203B41FA5}">
                          <a16:colId xmlns:a16="http://schemas.microsoft.com/office/drawing/2014/main" val="2943714138"/>
                        </a:ext>
                      </a:extLst>
                    </a:gridCol>
                    <a:gridCol w="1065765">
                      <a:extLst>
                        <a:ext uri="{9D8B030D-6E8A-4147-A177-3AD203B41FA5}">
                          <a16:colId xmlns:a16="http://schemas.microsoft.com/office/drawing/2014/main" val="3962775388"/>
                        </a:ext>
                      </a:extLst>
                    </a:gridCol>
                  </a:tblGrid>
                  <a:tr h="370840">
                    <a:tc>
                      <a:txBody>
                        <a:bodyPr/>
                        <a:lstStyle/>
                        <a:p>
                          <a:pPr algn="ctr"/>
                          <a:r>
                            <a:rPr lang="en-US" b="1" dirty="0"/>
                            <a:t>Number of Quadrats</a:t>
                          </a:r>
                        </a:p>
                      </a:txBody>
                      <a:tcPr anchor="ctr"/>
                    </a:tc>
                    <a:tc>
                      <a:txBody>
                        <a:bodyPr/>
                        <a:lstStyle/>
                        <a:p>
                          <a:pPr algn="ctr"/>
                          <a:r>
                            <a:rPr lang="en-US" b="1" dirty="0"/>
                            <a:t>Quadrat Scale</a:t>
                          </a: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𝝌</m:t>
                                    </m:r>
                                  </m:e>
                                  <m:sup>
                                    <m:r>
                                      <a:rPr lang="en-US" b="1" i="1" smtClean="0">
                                        <a:latin typeface="Cambria Math" panose="02040503050406030204" pitchFamily="18" charset="0"/>
                                      </a:rPr>
                                      <m:t>𝟐</m:t>
                                    </m:r>
                                  </m:sup>
                                </m:sSup>
                              </m:oMath>
                            </m:oMathPara>
                          </a14:m>
                          <a:endParaRPr lang="en-US" b="1"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𝒑</m:t>
                                </m:r>
                              </m:oMath>
                            </m:oMathPara>
                          </a14:m>
                          <a:endParaRPr lang="en-US" b="1" dirty="0"/>
                        </a:p>
                      </a:txBody>
                      <a:tcPr anchor="ctr"/>
                    </a:tc>
                    <a:extLst>
                      <a:ext uri="{0D108BD9-81ED-4DB2-BD59-A6C34878D82A}">
                        <a16:rowId xmlns:a16="http://schemas.microsoft.com/office/drawing/2014/main" val="260020951"/>
                      </a:ext>
                    </a:extLst>
                  </a:tr>
                  <a:tr h="370840">
                    <a:tc>
                      <a:txBody>
                        <a:bodyPr/>
                        <a:lstStyle/>
                        <a:p>
                          <a:pPr algn="ctr"/>
                          <a:r>
                            <a:rPr lang="en-US" dirty="0"/>
                            <a:t>9</a:t>
                          </a:r>
                        </a:p>
                      </a:txBody>
                      <a:tcPr anchor="ctr"/>
                    </a:tc>
                    <a:tc>
                      <a:txBody>
                        <a:bodyPr/>
                        <a:lstStyle/>
                        <a:p>
                          <a:pPr algn="ctr"/>
                          <a:r>
                            <a:rPr lang="en-US" dirty="0"/>
                            <a:t>4.4 nm</a:t>
                          </a:r>
                        </a:p>
                      </a:txBody>
                      <a:tcPr anchor="ctr"/>
                    </a:tc>
                    <a:tc>
                      <a:txBody>
                        <a:bodyPr/>
                        <a:lstStyle/>
                        <a:p>
                          <a:pPr algn="ctr"/>
                          <a:r>
                            <a:rPr lang="en-US" dirty="0"/>
                            <a:t>350</a:t>
                          </a:r>
                        </a:p>
                      </a:txBody>
                      <a:tcPr anchor="ctr"/>
                    </a:tc>
                    <a:tc>
                      <a:txBody>
                        <a:bodyPr/>
                        <a:lstStyle/>
                        <a:p>
                          <a:pPr algn="ctr"/>
                          <a:r>
                            <a:rPr lang="en-US" dirty="0"/>
                            <a:t>1.1×10</a:t>
                          </a:r>
                          <a:r>
                            <a:rPr lang="en-US" baseline="30000" dirty="0"/>
                            <a:t>-70</a:t>
                          </a:r>
                        </a:p>
                      </a:txBody>
                      <a:tcPr anchor="ctr"/>
                    </a:tc>
                    <a:extLst>
                      <a:ext uri="{0D108BD9-81ED-4DB2-BD59-A6C34878D82A}">
                        <a16:rowId xmlns:a16="http://schemas.microsoft.com/office/drawing/2014/main" val="2167258533"/>
                      </a:ext>
                    </a:extLst>
                  </a:tr>
                  <a:tr h="370840">
                    <a:tc>
                      <a:txBody>
                        <a:bodyPr/>
                        <a:lstStyle/>
                        <a:p>
                          <a:pPr algn="ctr"/>
                          <a:r>
                            <a:rPr lang="en-US" dirty="0"/>
                            <a:t>36</a:t>
                          </a:r>
                        </a:p>
                      </a:txBody>
                      <a:tcPr anchor="ctr"/>
                    </a:tc>
                    <a:tc>
                      <a:txBody>
                        <a:bodyPr/>
                        <a:lstStyle/>
                        <a:p>
                          <a:pPr algn="ctr"/>
                          <a:r>
                            <a:rPr lang="en-US" dirty="0"/>
                            <a:t>2.2 nm</a:t>
                          </a:r>
                        </a:p>
                      </a:txBody>
                      <a:tcPr anchor="ctr"/>
                    </a:tc>
                    <a:tc>
                      <a:txBody>
                        <a:bodyPr/>
                        <a:lstStyle/>
                        <a:p>
                          <a:pPr algn="ctr"/>
                          <a:r>
                            <a:rPr lang="en-US" dirty="0"/>
                            <a:t>430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6.2×10</a:t>
                          </a:r>
                          <a:r>
                            <a:rPr lang="en-US" baseline="30000" dirty="0"/>
                            <a:t>-69</a:t>
                          </a:r>
                        </a:p>
                      </a:txBody>
                      <a:tcPr anchor="ctr"/>
                    </a:tc>
                    <a:extLst>
                      <a:ext uri="{0D108BD9-81ED-4DB2-BD59-A6C34878D82A}">
                        <a16:rowId xmlns:a16="http://schemas.microsoft.com/office/drawing/2014/main" val="1523027240"/>
                      </a:ext>
                    </a:extLst>
                  </a:tr>
                  <a:tr h="370840">
                    <a:tc>
                      <a:txBody>
                        <a:bodyPr/>
                        <a:lstStyle/>
                        <a:p>
                          <a:pPr algn="ctr"/>
                          <a:r>
                            <a:rPr lang="en-US" dirty="0"/>
                            <a:t>144</a:t>
                          </a:r>
                        </a:p>
                      </a:txBody>
                      <a:tcPr anchor="ctr"/>
                    </a:tc>
                    <a:tc>
                      <a:txBody>
                        <a:bodyPr/>
                        <a:lstStyle/>
                        <a:p>
                          <a:pPr algn="ctr"/>
                          <a:r>
                            <a:rPr lang="en-US" dirty="0"/>
                            <a:t>1.1 nm</a:t>
                          </a:r>
                        </a:p>
                      </a:txBody>
                      <a:tcPr anchor="ctr"/>
                    </a:tc>
                    <a:tc>
                      <a:txBody>
                        <a:bodyPr/>
                        <a:lstStyle/>
                        <a:p>
                          <a:pPr algn="ctr"/>
                          <a:r>
                            <a:rPr lang="en-US" dirty="0"/>
                            <a:t>560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4.3×10</a:t>
                          </a:r>
                          <a:r>
                            <a:rPr lang="en-US" baseline="30000" dirty="0"/>
                            <a:t>-51</a:t>
                          </a:r>
                        </a:p>
                      </a:txBody>
                      <a:tcPr anchor="ctr"/>
                    </a:tc>
                    <a:extLst>
                      <a:ext uri="{0D108BD9-81ED-4DB2-BD59-A6C34878D82A}">
                        <a16:rowId xmlns:a16="http://schemas.microsoft.com/office/drawing/2014/main" val="2745047091"/>
                      </a:ext>
                    </a:extLst>
                  </a:tr>
                  <a:tr h="370840">
                    <a:tc>
                      <a:txBody>
                        <a:bodyPr/>
                        <a:lstStyle/>
                        <a:p>
                          <a:pPr algn="ctr"/>
                          <a:r>
                            <a:rPr lang="en-US" dirty="0"/>
                            <a:t>900</a:t>
                          </a:r>
                        </a:p>
                      </a:txBody>
                      <a:tcPr anchor="ctr"/>
                    </a:tc>
                    <a:tc>
                      <a:txBody>
                        <a:bodyPr/>
                        <a:lstStyle/>
                        <a:p>
                          <a:pPr algn="ctr"/>
                          <a:r>
                            <a:rPr lang="en-US" dirty="0"/>
                            <a:t>0.42 nm</a:t>
                          </a:r>
                        </a:p>
                      </a:txBody>
                      <a:tcPr anchor="ctr"/>
                    </a:tc>
                    <a:tc>
                      <a:txBody>
                        <a:bodyPr/>
                        <a:lstStyle/>
                        <a:p>
                          <a:pPr algn="ctr"/>
                          <a:r>
                            <a:rPr lang="en-US" dirty="0"/>
                            <a:t>1,200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4.3×10</a:t>
                          </a:r>
                          <a:r>
                            <a:rPr lang="en-US" baseline="30000" dirty="0"/>
                            <a:t>-11</a:t>
                          </a:r>
                        </a:p>
                      </a:txBody>
                      <a:tcPr anchor="ctr"/>
                    </a:tc>
                    <a:extLst>
                      <a:ext uri="{0D108BD9-81ED-4DB2-BD59-A6C34878D82A}">
                        <a16:rowId xmlns:a16="http://schemas.microsoft.com/office/drawing/2014/main" val="772558690"/>
                      </a:ext>
                    </a:extLst>
                  </a:tr>
                  <a:tr h="370840">
                    <a:tc>
                      <a:txBody>
                        <a:bodyPr/>
                        <a:lstStyle/>
                        <a:p>
                          <a:pPr algn="ctr"/>
                          <a:r>
                            <a:rPr lang="en-US" dirty="0"/>
                            <a:t>3,600</a:t>
                          </a:r>
                        </a:p>
                      </a:txBody>
                      <a:tcPr anchor="ctr"/>
                    </a:tc>
                    <a:tc>
                      <a:txBody>
                        <a:bodyPr/>
                        <a:lstStyle/>
                        <a:p>
                          <a:pPr algn="ctr"/>
                          <a:r>
                            <a:rPr lang="en-US" dirty="0"/>
                            <a:t>0.2 nm</a:t>
                          </a:r>
                        </a:p>
                      </a:txBody>
                      <a:tcPr anchor="ctr"/>
                    </a:tc>
                    <a:tc>
                      <a:txBody>
                        <a:bodyPr/>
                        <a:lstStyle/>
                        <a:p>
                          <a:pPr algn="ctr"/>
                          <a:r>
                            <a:rPr lang="en-US" dirty="0"/>
                            <a:t>3,800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t>0.0028</a:t>
                          </a:r>
                        </a:p>
                      </a:txBody>
                      <a:tcPr anchor="ctr"/>
                    </a:tc>
                    <a:extLst>
                      <a:ext uri="{0D108BD9-81ED-4DB2-BD59-A6C34878D82A}">
                        <a16:rowId xmlns:a16="http://schemas.microsoft.com/office/drawing/2014/main" val="1713444718"/>
                      </a:ext>
                    </a:extLst>
                  </a:tr>
                  <a:tr h="370840">
                    <a:tc>
                      <a:txBody>
                        <a:bodyPr/>
                        <a:lstStyle/>
                        <a:p>
                          <a:pPr algn="ctr"/>
                          <a:r>
                            <a:rPr lang="en-US" dirty="0"/>
                            <a:t>8,100</a:t>
                          </a:r>
                        </a:p>
                      </a:txBody>
                      <a:tcPr anchor="ctr"/>
                    </a:tc>
                    <a:tc>
                      <a:txBody>
                        <a:bodyPr/>
                        <a:lstStyle/>
                        <a:p>
                          <a:pPr algn="ctr"/>
                          <a:r>
                            <a:rPr lang="en-US" dirty="0"/>
                            <a:t>0.13 nm</a:t>
                          </a:r>
                        </a:p>
                      </a:txBody>
                      <a:tcPr anchor="ctr"/>
                    </a:tc>
                    <a:tc>
                      <a:txBody>
                        <a:bodyPr/>
                        <a:lstStyle/>
                        <a:p>
                          <a:pPr algn="ctr"/>
                          <a:r>
                            <a:rPr lang="en-US" dirty="0"/>
                            <a:t>8,300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0.12</a:t>
                          </a:r>
                          <a:endParaRPr lang="en-US" baseline="30000" dirty="0"/>
                        </a:p>
                      </a:txBody>
                      <a:tcPr anchor="ctr"/>
                    </a:tc>
                    <a:extLst>
                      <a:ext uri="{0D108BD9-81ED-4DB2-BD59-A6C34878D82A}">
                        <a16:rowId xmlns:a16="http://schemas.microsoft.com/office/drawing/2014/main" val="3189102342"/>
                      </a:ext>
                    </a:extLst>
                  </a:tr>
                  <a:tr h="370840">
                    <a:tc>
                      <a:txBody>
                        <a:bodyPr/>
                        <a:lstStyle/>
                        <a:p>
                          <a:pPr algn="ctr"/>
                          <a:r>
                            <a:rPr lang="en-US" dirty="0"/>
                            <a:t>14,400</a:t>
                          </a:r>
                        </a:p>
                      </a:txBody>
                      <a:tcPr anchor="ctr"/>
                    </a:tc>
                    <a:tc>
                      <a:txBody>
                        <a:bodyPr/>
                        <a:lstStyle/>
                        <a:p>
                          <a:pPr algn="ctr"/>
                          <a:r>
                            <a:rPr lang="en-US" dirty="0"/>
                            <a:t>0.09 nm</a:t>
                          </a:r>
                        </a:p>
                      </a:txBody>
                      <a:tcPr anchor="ctr"/>
                    </a:tc>
                    <a:tc>
                      <a:txBody>
                        <a:bodyPr/>
                        <a:lstStyle/>
                        <a:p>
                          <a:pPr algn="ctr"/>
                          <a:r>
                            <a:rPr lang="en-US" dirty="0"/>
                            <a:t>15,000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0.0012</a:t>
                          </a:r>
                          <a:endParaRPr lang="en-US" baseline="30000" dirty="0"/>
                        </a:p>
                      </a:txBody>
                      <a:tcPr anchor="ctr"/>
                    </a:tc>
                    <a:extLst>
                      <a:ext uri="{0D108BD9-81ED-4DB2-BD59-A6C34878D82A}">
                        <a16:rowId xmlns:a16="http://schemas.microsoft.com/office/drawing/2014/main" val="3622793057"/>
                      </a:ext>
                    </a:extLst>
                  </a:tr>
                </a:tbl>
              </a:graphicData>
            </a:graphic>
          </p:graphicFrame>
        </mc:Choice>
        <mc:Fallback xmlns="">
          <p:graphicFrame>
            <p:nvGraphicFramePr>
              <p:cNvPr id="8" name="Table 7">
                <a:extLst>
                  <a:ext uri="{FF2B5EF4-FFF2-40B4-BE49-F238E27FC236}">
                    <a16:creationId xmlns:a16="http://schemas.microsoft.com/office/drawing/2014/main" id="{6BE2E7C2-3BC1-C688-3F88-85BC055FAF9E}"/>
                  </a:ext>
                </a:extLst>
              </p:cNvPr>
              <p:cNvGraphicFramePr>
                <a:graphicFrameLocks noGrp="1"/>
              </p:cNvGraphicFramePr>
              <p:nvPr>
                <p:extLst>
                  <p:ext uri="{D42A27DB-BD31-4B8C-83A1-F6EECF244321}">
                    <p14:modId xmlns:p14="http://schemas.microsoft.com/office/powerpoint/2010/main" val="1072082560"/>
                  </p:ext>
                </p:extLst>
              </p:nvPr>
            </p:nvGraphicFramePr>
            <p:xfrm>
              <a:off x="1431620" y="1941934"/>
              <a:ext cx="4263060" cy="3053080"/>
            </p:xfrm>
            <a:graphic>
              <a:graphicData uri="http://schemas.openxmlformats.org/drawingml/2006/table">
                <a:tbl>
                  <a:tblPr firstRow="1" bandRow="1">
                    <a:tableStyleId>{5940675A-B579-460E-94D1-54222C63F5DA}</a:tableStyleId>
                  </a:tblPr>
                  <a:tblGrid>
                    <a:gridCol w="1065765">
                      <a:extLst>
                        <a:ext uri="{9D8B030D-6E8A-4147-A177-3AD203B41FA5}">
                          <a16:colId xmlns:a16="http://schemas.microsoft.com/office/drawing/2014/main" val="3423068779"/>
                        </a:ext>
                      </a:extLst>
                    </a:gridCol>
                    <a:gridCol w="1065765">
                      <a:extLst>
                        <a:ext uri="{9D8B030D-6E8A-4147-A177-3AD203B41FA5}">
                          <a16:colId xmlns:a16="http://schemas.microsoft.com/office/drawing/2014/main" val="4012114718"/>
                        </a:ext>
                      </a:extLst>
                    </a:gridCol>
                    <a:gridCol w="1065765">
                      <a:extLst>
                        <a:ext uri="{9D8B030D-6E8A-4147-A177-3AD203B41FA5}">
                          <a16:colId xmlns:a16="http://schemas.microsoft.com/office/drawing/2014/main" val="2943714138"/>
                        </a:ext>
                      </a:extLst>
                    </a:gridCol>
                    <a:gridCol w="1065765">
                      <a:extLst>
                        <a:ext uri="{9D8B030D-6E8A-4147-A177-3AD203B41FA5}">
                          <a16:colId xmlns:a16="http://schemas.microsoft.com/office/drawing/2014/main" val="3962775388"/>
                        </a:ext>
                      </a:extLst>
                    </a:gridCol>
                  </a:tblGrid>
                  <a:tr h="457200">
                    <a:tc>
                      <a:txBody>
                        <a:bodyPr/>
                        <a:lstStyle/>
                        <a:p>
                          <a:pPr algn="ctr"/>
                          <a:r>
                            <a:rPr lang="en-US" b="1" dirty="0"/>
                            <a:t>Number of Quadrats</a:t>
                          </a:r>
                        </a:p>
                      </a:txBody>
                      <a:tcPr anchor="ctr"/>
                    </a:tc>
                    <a:tc>
                      <a:txBody>
                        <a:bodyPr/>
                        <a:lstStyle/>
                        <a:p>
                          <a:pPr algn="ctr"/>
                          <a:r>
                            <a:rPr lang="en-US" b="1" dirty="0"/>
                            <a:t>Quadrat Scale</a:t>
                          </a:r>
                        </a:p>
                      </a:txBody>
                      <a:tcPr anchor="ctr"/>
                    </a:tc>
                    <a:tc>
                      <a:txBody>
                        <a:bodyPr/>
                        <a:lstStyle/>
                        <a:p>
                          <a:endParaRPr lang="en-US"/>
                        </a:p>
                      </a:txBody>
                      <a:tcPr anchor="ctr">
                        <a:blipFill>
                          <a:blip r:embed="rId5"/>
                          <a:stretch>
                            <a:fillRect l="-201143" t="-1333" r="-101143" b="-572000"/>
                          </a:stretch>
                        </a:blipFill>
                      </a:tcPr>
                    </a:tc>
                    <a:tc>
                      <a:txBody>
                        <a:bodyPr/>
                        <a:lstStyle/>
                        <a:p>
                          <a:endParaRPr lang="en-US"/>
                        </a:p>
                      </a:txBody>
                      <a:tcPr anchor="ctr">
                        <a:blipFill>
                          <a:blip r:embed="rId5"/>
                          <a:stretch>
                            <a:fillRect l="-301143" t="-1333" r="-1143" b="-572000"/>
                          </a:stretch>
                        </a:blipFill>
                      </a:tcPr>
                    </a:tc>
                    <a:extLst>
                      <a:ext uri="{0D108BD9-81ED-4DB2-BD59-A6C34878D82A}">
                        <a16:rowId xmlns:a16="http://schemas.microsoft.com/office/drawing/2014/main" val="260020951"/>
                      </a:ext>
                    </a:extLst>
                  </a:tr>
                  <a:tr h="370840">
                    <a:tc>
                      <a:txBody>
                        <a:bodyPr/>
                        <a:lstStyle/>
                        <a:p>
                          <a:pPr algn="ctr"/>
                          <a:r>
                            <a:rPr lang="en-US" dirty="0"/>
                            <a:t>9</a:t>
                          </a:r>
                        </a:p>
                      </a:txBody>
                      <a:tcPr anchor="ctr"/>
                    </a:tc>
                    <a:tc>
                      <a:txBody>
                        <a:bodyPr/>
                        <a:lstStyle/>
                        <a:p>
                          <a:pPr algn="ctr"/>
                          <a:r>
                            <a:rPr lang="en-US" dirty="0"/>
                            <a:t>4.4 nm</a:t>
                          </a:r>
                        </a:p>
                      </a:txBody>
                      <a:tcPr anchor="ctr"/>
                    </a:tc>
                    <a:tc>
                      <a:txBody>
                        <a:bodyPr/>
                        <a:lstStyle/>
                        <a:p>
                          <a:pPr algn="ctr"/>
                          <a:r>
                            <a:rPr lang="en-US" dirty="0"/>
                            <a:t>350</a:t>
                          </a:r>
                        </a:p>
                      </a:txBody>
                      <a:tcPr anchor="ctr"/>
                    </a:tc>
                    <a:tc>
                      <a:txBody>
                        <a:bodyPr/>
                        <a:lstStyle/>
                        <a:p>
                          <a:pPr algn="ctr"/>
                          <a:r>
                            <a:rPr lang="en-US" dirty="0"/>
                            <a:t>1.1×10</a:t>
                          </a:r>
                          <a:r>
                            <a:rPr lang="en-US" baseline="30000" dirty="0"/>
                            <a:t>-70</a:t>
                          </a:r>
                        </a:p>
                      </a:txBody>
                      <a:tcPr anchor="ctr"/>
                    </a:tc>
                    <a:extLst>
                      <a:ext uri="{0D108BD9-81ED-4DB2-BD59-A6C34878D82A}">
                        <a16:rowId xmlns:a16="http://schemas.microsoft.com/office/drawing/2014/main" val="2167258533"/>
                      </a:ext>
                    </a:extLst>
                  </a:tr>
                  <a:tr h="370840">
                    <a:tc>
                      <a:txBody>
                        <a:bodyPr/>
                        <a:lstStyle/>
                        <a:p>
                          <a:pPr algn="ctr"/>
                          <a:r>
                            <a:rPr lang="en-US" dirty="0"/>
                            <a:t>36</a:t>
                          </a:r>
                        </a:p>
                      </a:txBody>
                      <a:tcPr anchor="ctr"/>
                    </a:tc>
                    <a:tc>
                      <a:txBody>
                        <a:bodyPr/>
                        <a:lstStyle/>
                        <a:p>
                          <a:pPr algn="ctr"/>
                          <a:r>
                            <a:rPr lang="en-US" dirty="0"/>
                            <a:t>2.2 nm</a:t>
                          </a:r>
                        </a:p>
                      </a:txBody>
                      <a:tcPr anchor="ctr"/>
                    </a:tc>
                    <a:tc>
                      <a:txBody>
                        <a:bodyPr/>
                        <a:lstStyle/>
                        <a:p>
                          <a:pPr algn="ctr"/>
                          <a:r>
                            <a:rPr lang="en-US" dirty="0"/>
                            <a:t>430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6.2×10</a:t>
                          </a:r>
                          <a:r>
                            <a:rPr lang="en-US" baseline="30000" dirty="0"/>
                            <a:t>-69</a:t>
                          </a:r>
                        </a:p>
                      </a:txBody>
                      <a:tcPr anchor="ctr"/>
                    </a:tc>
                    <a:extLst>
                      <a:ext uri="{0D108BD9-81ED-4DB2-BD59-A6C34878D82A}">
                        <a16:rowId xmlns:a16="http://schemas.microsoft.com/office/drawing/2014/main" val="1523027240"/>
                      </a:ext>
                    </a:extLst>
                  </a:tr>
                  <a:tr h="370840">
                    <a:tc>
                      <a:txBody>
                        <a:bodyPr/>
                        <a:lstStyle/>
                        <a:p>
                          <a:pPr algn="ctr"/>
                          <a:r>
                            <a:rPr lang="en-US" dirty="0"/>
                            <a:t>144</a:t>
                          </a:r>
                        </a:p>
                      </a:txBody>
                      <a:tcPr anchor="ctr"/>
                    </a:tc>
                    <a:tc>
                      <a:txBody>
                        <a:bodyPr/>
                        <a:lstStyle/>
                        <a:p>
                          <a:pPr algn="ctr"/>
                          <a:r>
                            <a:rPr lang="en-US" dirty="0"/>
                            <a:t>1.1 nm</a:t>
                          </a:r>
                        </a:p>
                      </a:txBody>
                      <a:tcPr anchor="ctr"/>
                    </a:tc>
                    <a:tc>
                      <a:txBody>
                        <a:bodyPr/>
                        <a:lstStyle/>
                        <a:p>
                          <a:pPr algn="ctr"/>
                          <a:r>
                            <a:rPr lang="en-US" dirty="0"/>
                            <a:t>560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4.3×10</a:t>
                          </a:r>
                          <a:r>
                            <a:rPr lang="en-US" baseline="30000" dirty="0"/>
                            <a:t>-51</a:t>
                          </a:r>
                        </a:p>
                      </a:txBody>
                      <a:tcPr anchor="ctr"/>
                    </a:tc>
                    <a:extLst>
                      <a:ext uri="{0D108BD9-81ED-4DB2-BD59-A6C34878D82A}">
                        <a16:rowId xmlns:a16="http://schemas.microsoft.com/office/drawing/2014/main" val="2745047091"/>
                      </a:ext>
                    </a:extLst>
                  </a:tr>
                  <a:tr h="370840">
                    <a:tc>
                      <a:txBody>
                        <a:bodyPr/>
                        <a:lstStyle/>
                        <a:p>
                          <a:pPr algn="ctr"/>
                          <a:r>
                            <a:rPr lang="en-US" dirty="0"/>
                            <a:t>900</a:t>
                          </a:r>
                        </a:p>
                      </a:txBody>
                      <a:tcPr anchor="ctr"/>
                    </a:tc>
                    <a:tc>
                      <a:txBody>
                        <a:bodyPr/>
                        <a:lstStyle/>
                        <a:p>
                          <a:pPr algn="ctr"/>
                          <a:r>
                            <a:rPr lang="en-US" dirty="0"/>
                            <a:t>0.42 nm</a:t>
                          </a:r>
                        </a:p>
                      </a:txBody>
                      <a:tcPr anchor="ctr"/>
                    </a:tc>
                    <a:tc>
                      <a:txBody>
                        <a:bodyPr/>
                        <a:lstStyle/>
                        <a:p>
                          <a:pPr algn="ctr"/>
                          <a:r>
                            <a:rPr lang="en-US" dirty="0"/>
                            <a:t>1,200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4.3×10</a:t>
                          </a:r>
                          <a:r>
                            <a:rPr lang="en-US" baseline="30000" dirty="0"/>
                            <a:t>-11</a:t>
                          </a:r>
                        </a:p>
                      </a:txBody>
                      <a:tcPr anchor="ctr"/>
                    </a:tc>
                    <a:extLst>
                      <a:ext uri="{0D108BD9-81ED-4DB2-BD59-A6C34878D82A}">
                        <a16:rowId xmlns:a16="http://schemas.microsoft.com/office/drawing/2014/main" val="772558690"/>
                      </a:ext>
                    </a:extLst>
                  </a:tr>
                  <a:tr h="370840">
                    <a:tc>
                      <a:txBody>
                        <a:bodyPr/>
                        <a:lstStyle/>
                        <a:p>
                          <a:pPr algn="ctr"/>
                          <a:r>
                            <a:rPr lang="en-US" dirty="0"/>
                            <a:t>3,600</a:t>
                          </a:r>
                        </a:p>
                      </a:txBody>
                      <a:tcPr anchor="ctr"/>
                    </a:tc>
                    <a:tc>
                      <a:txBody>
                        <a:bodyPr/>
                        <a:lstStyle/>
                        <a:p>
                          <a:pPr algn="ctr"/>
                          <a:r>
                            <a:rPr lang="en-US" dirty="0"/>
                            <a:t>0.2 nm</a:t>
                          </a:r>
                        </a:p>
                      </a:txBody>
                      <a:tcPr anchor="ctr"/>
                    </a:tc>
                    <a:tc>
                      <a:txBody>
                        <a:bodyPr/>
                        <a:lstStyle/>
                        <a:p>
                          <a:pPr algn="ctr"/>
                          <a:r>
                            <a:rPr lang="en-US" dirty="0"/>
                            <a:t>3,800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aseline="0" dirty="0"/>
                            <a:t>0.0028</a:t>
                          </a:r>
                        </a:p>
                      </a:txBody>
                      <a:tcPr anchor="ctr"/>
                    </a:tc>
                    <a:extLst>
                      <a:ext uri="{0D108BD9-81ED-4DB2-BD59-A6C34878D82A}">
                        <a16:rowId xmlns:a16="http://schemas.microsoft.com/office/drawing/2014/main" val="1713444718"/>
                      </a:ext>
                    </a:extLst>
                  </a:tr>
                  <a:tr h="370840">
                    <a:tc>
                      <a:txBody>
                        <a:bodyPr/>
                        <a:lstStyle/>
                        <a:p>
                          <a:pPr algn="ctr"/>
                          <a:r>
                            <a:rPr lang="en-US" dirty="0"/>
                            <a:t>8,100</a:t>
                          </a:r>
                        </a:p>
                      </a:txBody>
                      <a:tcPr anchor="ctr"/>
                    </a:tc>
                    <a:tc>
                      <a:txBody>
                        <a:bodyPr/>
                        <a:lstStyle/>
                        <a:p>
                          <a:pPr algn="ctr"/>
                          <a:r>
                            <a:rPr lang="en-US" dirty="0"/>
                            <a:t>0.13 nm</a:t>
                          </a:r>
                        </a:p>
                      </a:txBody>
                      <a:tcPr anchor="ctr"/>
                    </a:tc>
                    <a:tc>
                      <a:txBody>
                        <a:bodyPr/>
                        <a:lstStyle/>
                        <a:p>
                          <a:pPr algn="ctr"/>
                          <a:r>
                            <a:rPr lang="en-US" dirty="0"/>
                            <a:t>8,300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0.12</a:t>
                          </a:r>
                          <a:endParaRPr lang="en-US" baseline="30000" dirty="0"/>
                        </a:p>
                      </a:txBody>
                      <a:tcPr anchor="ctr"/>
                    </a:tc>
                    <a:extLst>
                      <a:ext uri="{0D108BD9-81ED-4DB2-BD59-A6C34878D82A}">
                        <a16:rowId xmlns:a16="http://schemas.microsoft.com/office/drawing/2014/main" val="3189102342"/>
                      </a:ext>
                    </a:extLst>
                  </a:tr>
                  <a:tr h="370840">
                    <a:tc>
                      <a:txBody>
                        <a:bodyPr/>
                        <a:lstStyle/>
                        <a:p>
                          <a:pPr algn="ctr"/>
                          <a:r>
                            <a:rPr lang="en-US" dirty="0"/>
                            <a:t>14,400</a:t>
                          </a:r>
                        </a:p>
                      </a:txBody>
                      <a:tcPr anchor="ctr"/>
                    </a:tc>
                    <a:tc>
                      <a:txBody>
                        <a:bodyPr/>
                        <a:lstStyle/>
                        <a:p>
                          <a:pPr algn="ctr"/>
                          <a:r>
                            <a:rPr lang="en-US" dirty="0"/>
                            <a:t>0.09 nm</a:t>
                          </a:r>
                        </a:p>
                      </a:txBody>
                      <a:tcPr anchor="ctr"/>
                    </a:tc>
                    <a:tc>
                      <a:txBody>
                        <a:bodyPr/>
                        <a:lstStyle/>
                        <a:p>
                          <a:pPr algn="ctr"/>
                          <a:r>
                            <a:rPr lang="en-US" dirty="0"/>
                            <a:t>15,000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0.0012</a:t>
                          </a:r>
                          <a:endParaRPr lang="en-US" baseline="30000" dirty="0"/>
                        </a:p>
                      </a:txBody>
                      <a:tcPr anchor="ctr"/>
                    </a:tc>
                    <a:extLst>
                      <a:ext uri="{0D108BD9-81ED-4DB2-BD59-A6C34878D82A}">
                        <a16:rowId xmlns:a16="http://schemas.microsoft.com/office/drawing/2014/main" val="3622793057"/>
                      </a:ext>
                    </a:extLst>
                  </a:tr>
                </a:tbl>
              </a:graphicData>
            </a:graphic>
          </p:graphicFrame>
        </mc:Fallback>
      </mc:AlternateContent>
      <mc:AlternateContent xmlns:mc="http://schemas.openxmlformats.org/markup-compatibility/2006" xmlns:a14="http://schemas.microsoft.com/office/drawing/2010/main">
        <mc:Choice Requires="a14">
          <p:sp>
            <p:nvSpPr>
              <p:cNvPr id="11" name="Text Placeholder 1">
                <a:extLst>
                  <a:ext uri="{FF2B5EF4-FFF2-40B4-BE49-F238E27FC236}">
                    <a16:creationId xmlns:a16="http://schemas.microsoft.com/office/drawing/2014/main" id="{FA2BA03E-C4CD-F2BA-E217-B9F937E549C5}"/>
                  </a:ext>
                </a:extLst>
              </p:cNvPr>
              <p:cNvSpPr txBox="1">
                <a:spLocks/>
              </p:cNvSpPr>
              <p:nvPr/>
            </p:nvSpPr>
            <p:spPr>
              <a:xfrm>
                <a:off x="5709920" y="1931542"/>
                <a:ext cx="6157925" cy="440121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The </a:t>
                </a:r>
                <a14:m>
                  <m:oMath xmlns:m="http://schemas.openxmlformats.org/officeDocument/2006/math">
                    <m:r>
                      <a:rPr lang="en-US" i="1" dirty="0" smtClean="0">
                        <a:latin typeface="Cambria Math" panose="02040503050406030204" pitchFamily="18" charset="0"/>
                      </a:rPr>
                      <m:t>𝑝</m:t>
                    </m:r>
                  </m:oMath>
                </a14:m>
                <a:r>
                  <a:rPr lang="en-US" dirty="0"/>
                  <a:t> values are following an increasing trend, but at the </a:t>
                </a:r>
                <a14:m>
                  <m:oMath xmlns:m="http://schemas.openxmlformats.org/officeDocument/2006/math">
                    <m:r>
                      <m:rPr>
                        <m:sty m:val="p"/>
                      </m:rPr>
                      <a:rPr lang="el-GR" i="1" dirty="0" smtClean="0">
                        <a:latin typeface="Cambria Math" panose="02040503050406030204" pitchFamily="18" charset="0"/>
                        <a:ea typeface="Cambria Math" panose="02040503050406030204" pitchFamily="18" charset="0"/>
                      </a:rPr>
                      <m:t>α</m:t>
                    </m:r>
                    <m:r>
                      <a:rPr lang="en-US" i="1" dirty="0" smtClean="0">
                        <a:latin typeface="Cambria Math" panose="02040503050406030204" pitchFamily="18" charset="0"/>
                      </a:rPr>
                      <m:t>=</m:t>
                    </m:r>
                  </m:oMath>
                </a14:m>
                <a:r>
                  <a:rPr lang="en-US" dirty="0"/>
                  <a:t> 0.05 level only the 0.13 nm result is consistent with complete spatial randomness.</a:t>
                </a:r>
              </a:p>
            </p:txBody>
          </p:sp>
        </mc:Choice>
        <mc:Fallback xmlns="">
          <p:sp>
            <p:nvSpPr>
              <p:cNvPr id="11" name="Text Placeholder 1">
                <a:extLst>
                  <a:ext uri="{FF2B5EF4-FFF2-40B4-BE49-F238E27FC236}">
                    <a16:creationId xmlns:a16="http://schemas.microsoft.com/office/drawing/2014/main" id="{FA2BA03E-C4CD-F2BA-E217-B9F937E549C5}"/>
                  </a:ext>
                </a:extLst>
              </p:cNvPr>
              <p:cNvSpPr txBox="1">
                <a:spLocks noRot="1" noChangeAspect="1" noMove="1" noResize="1" noEditPoints="1" noAdjustHandles="1" noChangeArrowheads="1" noChangeShapeType="1" noTextEdit="1"/>
              </p:cNvSpPr>
              <p:nvPr/>
            </p:nvSpPr>
            <p:spPr>
              <a:xfrm>
                <a:off x="5709920" y="1931542"/>
                <a:ext cx="6157925" cy="4401212"/>
              </a:xfrm>
              <a:prstGeom prst="rect">
                <a:avLst/>
              </a:prstGeom>
              <a:blipFill>
                <a:blip r:embed="rId6"/>
                <a:stretch>
                  <a:fillRect l="-1782" t="-831" r="-1782"/>
                </a:stretch>
              </a:blipFill>
              <a:ln w="12700">
                <a:miter lim="400000"/>
              </a:ln>
              <a:extLst>
                <a:ext uri="{C572A759-6A51-4108-AA02-DFA0A04FC94B}">
                  <ma14:wrappingTextBoxFlag xmlns="" xmlns:ma14="http://schemas.microsoft.com/office/mac/drawingml/2011/main" val="1"/>
                </a:ext>
              </a:extLst>
            </p:spPr>
            <p:txBody>
              <a:bodyPr/>
              <a:lstStyle/>
              <a:p>
                <a:r>
                  <a:rPr lang="en-US">
                    <a:noFill/>
                  </a:rPr>
                  <a:t> </a:t>
                </a:r>
              </a:p>
            </p:txBody>
          </p:sp>
        </mc:Fallback>
      </mc:AlternateContent>
      <p:sp>
        <p:nvSpPr>
          <p:cNvPr id="14" name="Text Placeholder 1">
            <a:extLst>
              <a:ext uri="{FF2B5EF4-FFF2-40B4-BE49-F238E27FC236}">
                <a16:creationId xmlns:a16="http://schemas.microsoft.com/office/drawing/2014/main" id="{3AF0CA30-DB61-762B-5127-549DD5CF8F88}"/>
              </a:ext>
            </a:extLst>
          </p:cNvPr>
          <p:cNvSpPr txBox="1">
            <a:spLocks/>
          </p:cNvSpPr>
          <p:nvPr/>
        </p:nvSpPr>
        <p:spPr>
          <a:xfrm>
            <a:off x="1363126" y="5099357"/>
            <a:ext cx="5559513" cy="175864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0" marR="0" indent="0" algn="l" defTabSz="914400" rtl="0" eaLnBrk="1" latinLnBrk="0" hangingPunct="1">
              <a:lnSpc>
                <a:spcPct val="100000"/>
              </a:lnSpc>
              <a:spcBef>
                <a:spcPts val="0"/>
              </a:spcBef>
              <a:spcAft>
                <a:spcPts val="200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228600" indent="-228600"/>
            <a:r>
              <a:rPr lang="en-US" dirty="0"/>
              <a:t>Based on our observations, this is likely because our process is </a:t>
            </a:r>
            <a:r>
              <a:rPr lang="en-US" i="1" dirty="0"/>
              <a:t>inhomogeneous </a:t>
            </a:r>
            <a:r>
              <a:rPr lang="en-US" dirty="0"/>
              <a:t>at large scales: we have more counts near the top of the imaged region than the bottom.</a:t>
            </a:r>
          </a:p>
        </p:txBody>
      </p:sp>
    </p:spTree>
    <p:extLst>
      <p:ext uri="{BB962C8B-B14F-4D97-AF65-F5344CB8AC3E}">
        <p14:creationId xmlns:p14="http://schemas.microsoft.com/office/powerpoint/2010/main" val="2964111891"/>
      </p:ext>
    </p:extLst>
  </p:cSld>
  <p:clrMapOvr>
    <a:masterClrMapping/>
  </p:clrMapOvr>
  <p:transition spd="med"/>
</p:sld>
</file>

<file path=ppt/theme/theme1.xml><?xml version="1.0" encoding="utf-8"?>
<a:theme xmlns:a="http://schemas.openxmlformats.org/drawingml/2006/main" name="Office Theme">
  <a:themeElements>
    <a:clrScheme name="CMU">
      <a:dk1>
        <a:srgbClr val="40404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CMU-OpenSans">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cmu-powerpoint-tartanwave.potx" id="{F28B71CE-5099-4CC9-BBE2-F022B8499A17}" vid="{2FF38357-451D-478F-8C2D-3C1AF9BE658C}"/>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Open Sans Regular"/>
        <a:ea typeface="Open Sans Regular"/>
        <a:cs typeface="Open Sans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cmu-powerpoint-tartanwave-minimal</Template>
  <TotalTime>28472</TotalTime>
  <Words>3511</Words>
  <Application>Microsoft Office PowerPoint</Application>
  <PresentationFormat>Widescreen</PresentationFormat>
  <Paragraphs>348</Paragraphs>
  <Slides>26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 Math</vt:lpstr>
      <vt:lpstr>Open Sans</vt:lpstr>
      <vt:lpstr>Open Sans Light</vt:lpstr>
      <vt:lpstr>Open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Charles Evans</dc:creator>
  <cp:lastModifiedBy>Charles Evans</cp:lastModifiedBy>
  <cp:revision>78</cp:revision>
  <cp:lastPrinted>2018-06-14T20:26:19Z</cp:lastPrinted>
  <dcterms:created xsi:type="dcterms:W3CDTF">2025-05-05T16:16:56Z</dcterms:created>
  <dcterms:modified xsi:type="dcterms:W3CDTF">2025-06-10T18:14:30Z</dcterms:modified>
</cp:coreProperties>
</file>